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60" r:id="rId2"/>
    <p:sldId id="293" r:id="rId3"/>
    <p:sldId id="294" r:id="rId4"/>
    <p:sldId id="297" r:id="rId5"/>
    <p:sldId id="256" r:id="rId6"/>
    <p:sldId id="269" r:id="rId7"/>
    <p:sldId id="267" r:id="rId8"/>
    <p:sldId id="272" r:id="rId9"/>
    <p:sldId id="273" r:id="rId10"/>
    <p:sldId id="274" r:id="rId11"/>
    <p:sldId id="261" r:id="rId12"/>
    <p:sldId id="292" r:id="rId13"/>
    <p:sldId id="276" r:id="rId14"/>
    <p:sldId id="277" r:id="rId15"/>
    <p:sldId id="278" r:id="rId16"/>
    <p:sldId id="263" r:id="rId17"/>
    <p:sldId id="291" r:id="rId18"/>
    <p:sldId id="296" r:id="rId19"/>
    <p:sldId id="295" r:id="rId20"/>
    <p:sldId id="279" r:id="rId21"/>
    <p:sldId id="280" r:id="rId22"/>
    <p:sldId id="281" r:id="rId23"/>
    <p:sldId id="282" r:id="rId24"/>
    <p:sldId id="284" r:id="rId25"/>
    <p:sldId id="285" r:id="rId26"/>
    <p:sldId id="287" r:id="rId27"/>
    <p:sldId id="288" r:id="rId28"/>
    <p:sldId id="283" r:id="rId29"/>
    <p:sldId id="290" r:id="rId30"/>
    <p:sldId id="289" r:id="rId31"/>
    <p:sldId id="264" r:id="rId32"/>
    <p:sldId id="266" r:id="rId33"/>
    <p:sldId id="299" r:id="rId34"/>
    <p:sldId id="300" r:id="rId35"/>
  </p:sldIdLst>
  <p:sldSz cx="9144000" cy="6858000" type="screen4x3"/>
  <p:notesSz cx="6950075" cy="9236075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3" d="100"/>
          <a:sy n="33" d="100"/>
        </p:scale>
        <p:origin x="-1212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488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937000" y="0"/>
            <a:ext cx="3011488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2DA177-D788-4B2E-B17B-08FAC4158D74}" type="datetimeFigureOut">
              <a:rPr lang="es-ES" smtClean="0"/>
              <a:t>02/10/2020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772525"/>
            <a:ext cx="3011488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937000" y="8772525"/>
            <a:ext cx="3011488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15F005-61B7-4E40-AE00-22FACA2BCCC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6997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4500AF09-2790-473E-B227-60A05B0BB4F4}" type="datetimeFigureOut">
              <a:rPr lang="es-ES" smtClean="0"/>
              <a:pPr/>
              <a:t>02/10/2020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95008" y="4387136"/>
            <a:ext cx="5560060" cy="4156234"/>
          </a:xfrm>
          <a:prstGeom prst="rect">
            <a:avLst/>
          </a:prstGeom>
        </p:spPr>
        <p:txBody>
          <a:bodyPr vert="horz" lIns="92492" tIns="46246" rIns="92492" bIns="46246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36768" y="8772668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F4BEE781-BC8A-48B5-B2B8-92D9C91A8ECF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867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MX" smtClean="0"/>
          </a:p>
        </p:txBody>
      </p:sp>
      <p:sp>
        <p:nvSpPr>
          <p:cNvPr id="1229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7C17D5-ECFF-44FF-8FC0-5C8864791068}" type="slidenum">
              <a:rPr lang="es-MX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s-MX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02/10/2020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02/10/2020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02/10/2020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02/10/2020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02/10/2020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02/10/2020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02/10/2020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02/10/2020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02/10/2020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02/10/2020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02/10/2020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02/10/2020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wmf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4000496" y="1714488"/>
            <a:ext cx="464347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dirty="0" smtClean="0"/>
              <a:t>Reunión de Vicedecanos Docentes, Subdirectores y Jefes de departamentos de CUM</a:t>
            </a:r>
            <a:endParaRPr lang="es-ES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19"/>
            <a:ext cx="3500430" cy="685758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4 CuadroTexto"/>
          <p:cNvSpPr txBox="1"/>
          <p:nvPr/>
        </p:nvSpPr>
        <p:spPr>
          <a:xfrm>
            <a:off x="4286248" y="4572008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smtClean="0">
                <a:latin typeface="Arial" pitchFamily="34" charset="0"/>
                <a:cs typeface="Arial" pitchFamily="34" charset="0"/>
              </a:rPr>
              <a:t>Vicerrectoría Docente</a:t>
            </a:r>
            <a:endParaRPr lang="es-E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357818" y="5643578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latin typeface="Arial" pitchFamily="34" charset="0"/>
                <a:cs typeface="Arial" pitchFamily="34" charset="0"/>
              </a:rPr>
              <a:t>Octubre, 2020</a:t>
            </a:r>
            <a:endParaRPr lang="es-E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4214810" y="214290"/>
            <a:ext cx="4143403" cy="1213678"/>
            <a:chOff x="3979485" y="157562"/>
            <a:chExt cx="3078047" cy="1213678"/>
          </a:xfrm>
        </p:grpSpPr>
        <p:pic>
          <p:nvPicPr>
            <p:cNvPr id="8" name="Picture 6" descr="D:\Diseño\power point\Sin título-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79485" y="157562"/>
              <a:ext cx="3078047" cy="1213678"/>
            </a:xfrm>
            <a:prstGeom prst="rect">
              <a:avLst/>
            </a:prstGeom>
            <a:noFill/>
          </p:spPr>
        </p:pic>
        <p:cxnSp>
          <p:nvCxnSpPr>
            <p:cNvPr id="9" name="Conector recto 2"/>
            <p:cNvCxnSpPr/>
            <p:nvPr/>
          </p:nvCxnSpPr>
          <p:spPr>
            <a:xfrm>
              <a:off x="7057532" y="332509"/>
              <a:ext cx="0" cy="76477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79512" y="116632"/>
            <a:ext cx="8784976" cy="6658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 algn="just">
              <a:lnSpc>
                <a:spcPts val="3200"/>
              </a:lnSpc>
              <a:buFont typeface="Arial" pitchFamily="34" charset="0"/>
              <a:buChar char="•"/>
            </a:pPr>
            <a:r>
              <a:rPr lang="es-MX" sz="3000" b="1" dirty="0" smtClean="0"/>
              <a:t>Es imprescindible  profundizar con los CUM en el </a:t>
            </a:r>
            <a:r>
              <a:rPr lang="es-MX" sz="3000" b="1" dirty="0" smtClean="0">
                <a:solidFill>
                  <a:srgbClr val="FF0000"/>
                </a:solidFill>
              </a:rPr>
              <a:t>sistema de actividades</a:t>
            </a:r>
            <a:r>
              <a:rPr lang="es-MX" sz="3000" b="1" dirty="0" smtClean="0"/>
              <a:t>  de las disciplinas, la práctica laboral e investigativa, las tareas de impacto social y económico que deben realizar los estudiantes  del </a:t>
            </a:r>
            <a:r>
              <a:rPr lang="es-MX" sz="3000" b="1" dirty="0" smtClean="0">
                <a:solidFill>
                  <a:srgbClr val="FF0000"/>
                </a:solidFill>
              </a:rPr>
              <a:t>curso diurno  en la no </a:t>
            </a:r>
            <a:r>
              <a:rPr lang="es-MX" sz="3000" b="1" dirty="0" err="1" smtClean="0">
                <a:solidFill>
                  <a:srgbClr val="FF0000"/>
                </a:solidFill>
              </a:rPr>
              <a:t>presencialidad</a:t>
            </a:r>
            <a:r>
              <a:rPr lang="es-MX" sz="3000" b="1" dirty="0" smtClean="0"/>
              <a:t>.</a:t>
            </a:r>
          </a:p>
          <a:p>
            <a:pPr marL="266700" indent="-266700" algn="just">
              <a:lnSpc>
                <a:spcPts val="3200"/>
              </a:lnSpc>
              <a:buFont typeface="Arial" pitchFamily="34" charset="0"/>
              <a:buChar char="•"/>
            </a:pPr>
            <a:r>
              <a:rPr lang="es-MX" sz="3000" b="1" dirty="0" smtClean="0"/>
              <a:t>Controlar el programa de actividades para el período de no </a:t>
            </a:r>
            <a:r>
              <a:rPr lang="es-MX" sz="3000" b="1" dirty="0" err="1" smtClean="0"/>
              <a:t>presencialidad</a:t>
            </a:r>
            <a:r>
              <a:rPr lang="es-MX" sz="3000" b="1" dirty="0" smtClean="0"/>
              <a:t> en cada carrera y programa de ciclo corto y el </a:t>
            </a:r>
            <a:r>
              <a:rPr lang="es-MX" sz="3000" b="1" dirty="0" smtClean="0">
                <a:solidFill>
                  <a:srgbClr val="FF0000"/>
                </a:solidFill>
              </a:rPr>
              <a:t>momento adecuado para su orientación previa a los estudiantes.</a:t>
            </a:r>
          </a:p>
          <a:p>
            <a:pPr marL="266700" indent="-266700" algn="just">
              <a:lnSpc>
                <a:spcPts val="3200"/>
              </a:lnSpc>
              <a:buFont typeface="Arial" pitchFamily="34" charset="0"/>
              <a:buChar char="•"/>
            </a:pPr>
            <a:r>
              <a:rPr lang="es-MX" sz="3000" b="1" dirty="0" smtClean="0"/>
              <a:t>Diseñar el </a:t>
            </a:r>
            <a:r>
              <a:rPr lang="es-MX" sz="3000" b="1" dirty="0" smtClean="0">
                <a:solidFill>
                  <a:srgbClr val="FF0000"/>
                </a:solidFill>
              </a:rPr>
              <a:t>sistema de evaluación  de las </a:t>
            </a:r>
            <a:r>
              <a:rPr lang="es-MX" sz="3000" b="1" u="sng" dirty="0" smtClean="0">
                <a:solidFill>
                  <a:srgbClr val="FF0000"/>
                </a:solidFill>
              </a:rPr>
              <a:t>actividades no presenciales</a:t>
            </a:r>
            <a:r>
              <a:rPr lang="es-MX" sz="3000" b="1" dirty="0" smtClean="0">
                <a:solidFill>
                  <a:srgbClr val="FF0000"/>
                </a:solidFill>
              </a:rPr>
              <a:t> </a:t>
            </a:r>
            <a:r>
              <a:rPr lang="es-MX" sz="3000" b="1" dirty="0" smtClean="0"/>
              <a:t>para cerrar asignaturas que </a:t>
            </a:r>
            <a:r>
              <a:rPr lang="es-MX" sz="3000" b="1" u="sng" dirty="0" smtClean="0"/>
              <a:t>no tienen examen fina</a:t>
            </a:r>
            <a:r>
              <a:rPr lang="es-MX" sz="3000" b="1" dirty="0" smtClean="0"/>
              <a:t>l y concluyen con trabajos de curso, presentaciones, informes, elaboración de materiales o medios audiovisuales que los estudiantes  envíen para su calificación por vía online, así como la práctica laboral. </a:t>
            </a:r>
            <a:endParaRPr lang="es-ES" sz="3000" b="1" dirty="0"/>
          </a:p>
        </p:txBody>
      </p:sp>
    </p:spTree>
    <p:extLst>
      <p:ext uri="{BB962C8B-B14F-4D97-AF65-F5344CB8AC3E}">
        <p14:creationId xmlns:p14="http://schemas.microsoft.com/office/powerpoint/2010/main" val="152197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539551" y="323945"/>
            <a:ext cx="48245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3200" b="1" dirty="0" smtClean="0"/>
              <a:t>Adecuaciones curriculares 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395535" y="3645024"/>
            <a:ext cx="43204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dirty="0" smtClean="0"/>
              <a:t>Resoluciones del MES</a:t>
            </a:r>
          </a:p>
          <a:p>
            <a:pPr algn="ctr"/>
            <a:r>
              <a:rPr lang="es-MX" sz="3600" b="1" dirty="0" smtClean="0">
                <a:solidFill>
                  <a:srgbClr val="FF0000"/>
                </a:solidFill>
              </a:rPr>
              <a:t>Resolución Rectoral</a:t>
            </a:r>
            <a:endParaRPr lang="es-ES" sz="3600" b="1" dirty="0">
              <a:solidFill>
                <a:srgbClr val="FF0000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5364088" y="1289665"/>
            <a:ext cx="2520280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3200" dirty="0" smtClean="0"/>
              <a:t>Calendario académico</a:t>
            </a:r>
            <a:endParaRPr lang="es-ES" sz="3200" dirty="0"/>
          </a:p>
        </p:txBody>
      </p:sp>
      <p:sp>
        <p:nvSpPr>
          <p:cNvPr id="5" name="4 CuadroTexto"/>
          <p:cNvSpPr txBox="1"/>
          <p:nvPr/>
        </p:nvSpPr>
        <p:spPr>
          <a:xfrm>
            <a:off x="5364088" y="2567806"/>
            <a:ext cx="2520280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3200" dirty="0" smtClean="0"/>
              <a:t>Mallas curriculares</a:t>
            </a:r>
            <a:endParaRPr lang="es-ES" sz="3200" dirty="0"/>
          </a:p>
        </p:txBody>
      </p:sp>
      <p:sp>
        <p:nvSpPr>
          <p:cNvPr id="6" name="5 CuadroTexto"/>
          <p:cNvSpPr txBox="1"/>
          <p:nvPr/>
        </p:nvSpPr>
        <p:spPr>
          <a:xfrm>
            <a:off x="5364088" y="3863950"/>
            <a:ext cx="2520280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3200" dirty="0" smtClean="0"/>
              <a:t>Formas organizativas</a:t>
            </a:r>
            <a:endParaRPr lang="es-ES" sz="3200" dirty="0"/>
          </a:p>
        </p:txBody>
      </p:sp>
      <p:sp>
        <p:nvSpPr>
          <p:cNvPr id="7" name="6 CuadroTexto"/>
          <p:cNvSpPr txBox="1"/>
          <p:nvPr/>
        </p:nvSpPr>
        <p:spPr>
          <a:xfrm>
            <a:off x="5364088" y="5157192"/>
            <a:ext cx="2560712" cy="107721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3200" dirty="0" smtClean="0"/>
              <a:t>Sistema de evaluación</a:t>
            </a:r>
            <a:endParaRPr lang="es-ES" sz="3200" dirty="0"/>
          </a:p>
        </p:txBody>
      </p:sp>
      <p:sp>
        <p:nvSpPr>
          <p:cNvPr id="8" name="7 Rectángulo"/>
          <p:cNvSpPr/>
          <p:nvPr/>
        </p:nvSpPr>
        <p:spPr>
          <a:xfrm>
            <a:off x="1209327" y="1490588"/>
            <a:ext cx="2996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ES" sz="3200" b="1" dirty="0">
                <a:solidFill>
                  <a:prstClr val="black"/>
                </a:solidFill>
              </a:rPr>
              <a:t>Documentos legales.</a:t>
            </a:r>
          </a:p>
        </p:txBody>
      </p:sp>
      <p:sp>
        <p:nvSpPr>
          <p:cNvPr id="9" name="8 Flecha abajo"/>
          <p:cNvSpPr/>
          <p:nvPr/>
        </p:nvSpPr>
        <p:spPr>
          <a:xfrm>
            <a:off x="2051720" y="2958480"/>
            <a:ext cx="1008112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9 Grupo"/>
          <p:cNvGrpSpPr/>
          <p:nvPr/>
        </p:nvGrpSpPr>
        <p:grpSpPr>
          <a:xfrm>
            <a:off x="724157" y="1421289"/>
            <a:ext cx="7808283" cy="5104055"/>
            <a:chOff x="611560" y="838515"/>
            <a:chExt cx="7599133" cy="5184797"/>
          </a:xfrm>
        </p:grpSpPr>
        <p:sp>
          <p:nvSpPr>
            <p:cNvPr id="2" name="1 Rectángulo"/>
            <p:cNvSpPr/>
            <p:nvPr/>
          </p:nvSpPr>
          <p:spPr>
            <a:xfrm>
              <a:off x="3947356" y="2348880"/>
              <a:ext cx="3456384" cy="969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s-MX" sz="2800" dirty="0" smtClean="0"/>
                <a:t>No </a:t>
              </a:r>
              <a:r>
                <a:rPr lang="es-MX" sz="2800" dirty="0" err="1" smtClean="0"/>
                <a:t>presencialidad</a:t>
              </a:r>
              <a:r>
                <a:rPr lang="es-MX" sz="2800" dirty="0" smtClean="0"/>
                <a:t> en la sede central </a:t>
              </a:r>
              <a:endParaRPr lang="es-ES" sz="2800" dirty="0"/>
            </a:p>
          </p:txBody>
        </p:sp>
        <p:sp>
          <p:nvSpPr>
            <p:cNvPr id="3" name="2 CuadroTexto"/>
            <p:cNvSpPr txBox="1"/>
            <p:nvPr/>
          </p:nvSpPr>
          <p:spPr>
            <a:xfrm>
              <a:off x="2293461" y="4040620"/>
              <a:ext cx="5917232" cy="198269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>
                <a:lnSpc>
                  <a:spcPts val="2900"/>
                </a:lnSpc>
              </a:pPr>
              <a:r>
                <a:rPr lang="es-MX" sz="2800" dirty="0" smtClean="0"/>
                <a:t>El </a:t>
              </a:r>
              <a:r>
                <a:rPr lang="es-MX" sz="2800" dirty="0"/>
                <a:t>contenido  de las actividades  que de  manera  independiente (individual </a:t>
              </a:r>
              <a:r>
                <a:rPr lang="es-MX" sz="2800" dirty="0" smtClean="0"/>
                <a:t>y/o colectiva) en su  zona de residencia </a:t>
              </a:r>
              <a:r>
                <a:rPr lang="es-MX" sz="2800" dirty="0"/>
                <a:t>y en las </a:t>
              </a:r>
              <a:r>
                <a:rPr lang="es-MX" sz="2800" dirty="0" smtClean="0"/>
                <a:t>entidades laborales con la  atención de los CUM realizarán los estudiantes.</a:t>
              </a:r>
              <a:endParaRPr lang="es-ES" sz="2800" dirty="0"/>
            </a:p>
          </p:txBody>
        </p:sp>
        <p:sp>
          <p:nvSpPr>
            <p:cNvPr id="4" name="3 CuadroTexto"/>
            <p:cNvSpPr txBox="1"/>
            <p:nvPr/>
          </p:nvSpPr>
          <p:spPr>
            <a:xfrm>
              <a:off x="611560" y="838515"/>
              <a:ext cx="3816424" cy="1227133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>
                <a:lnSpc>
                  <a:spcPts val="2900"/>
                </a:lnSpc>
              </a:pPr>
              <a:r>
                <a:rPr lang="es-MX" sz="2800" dirty="0" smtClean="0"/>
                <a:t>Cada carrera  y programa de formación de ciclo corto </a:t>
              </a:r>
              <a:endParaRPr lang="es-ES" sz="2800" dirty="0"/>
            </a:p>
          </p:txBody>
        </p:sp>
        <p:cxnSp>
          <p:nvCxnSpPr>
            <p:cNvPr id="6" name="5 Conector angular"/>
            <p:cNvCxnSpPr/>
            <p:nvPr/>
          </p:nvCxnSpPr>
          <p:spPr>
            <a:xfrm>
              <a:off x="2543200" y="2132856"/>
              <a:ext cx="1236712" cy="864096"/>
            </a:xfrm>
            <a:prstGeom prst="bentConnector3">
              <a:avLst/>
            </a:prstGeom>
            <a:ln w="571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6 CuadroTexto"/>
            <p:cNvSpPr txBox="1"/>
            <p:nvPr/>
          </p:nvSpPr>
          <p:spPr>
            <a:xfrm>
              <a:off x="1624472" y="2348880"/>
              <a:ext cx="15073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800" b="1" dirty="0" smtClean="0">
                  <a:solidFill>
                    <a:srgbClr val="FF0000"/>
                  </a:solidFill>
                </a:rPr>
                <a:t>Planifica</a:t>
              </a:r>
              <a:endParaRPr lang="es-ES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8" name="7 Flecha abajo"/>
            <p:cNvSpPr/>
            <p:nvPr/>
          </p:nvSpPr>
          <p:spPr>
            <a:xfrm>
              <a:off x="4752020" y="3409837"/>
              <a:ext cx="923528" cy="52322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" name="8 CuadroTexto"/>
            <p:cNvSpPr txBox="1"/>
            <p:nvPr/>
          </p:nvSpPr>
          <p:spPr>
            <a:xfrm>
              <a:off x="5675548" y="3409836"/>
              <a:ext cx="19927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2800" b="1" dirty="0" smtClean="0">
                  <a:solidFill>
                    <a:srgbClr val="FF0000"/>
                  </a:solidFill>
                </a:rPr>
                <a:t>Determina</a:t>
              </a:r>
              <a:endParaRPr lang="es-ES" sz="2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1" name="10 Rectángulo"/>
          <p:cNvSpPr/>
          <p:nvPr/>
        </p:nvSpPr>
        <p:spPr>
          <a:xfrm>
            <a:off x="928662" y="116632"/>
            <a:ext cx="72152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b="1" dirty="0" smtClean="0"/>
              <a:t>Tratamiento a la no presencialidad de los estudiantes del curso diurno. </a:t>
            </a:r>
          </a:p>
        </p:txBody>
      </p:sp>
    </p:spTree>
    <p:extLst>
      <p:ext uri="{BB962C8B-B14F-4D97-AF65-F5344CB8AC3E}">
        <p14:creationId xmlns:p14="http://schemas.microsoft.com/office/powerpoint/2010/main" val="147233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00034" y="142852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/>
              <a:t>Ejemplos de objetivos para acciones curriculares</a:t>
            </a:r>
            <a:endParaRPr lang="es-ES" sz="2800" b="1" dirty="0"/>
          </a:p>
        </p:txBody>
      </p:sp>
      <p:sp>
        <p:nvSpPr>
          <p:cNvPr id="3" name="2 CuadroTexto"/>
          <p:cNvSpPr txBox="1"/>
          <p:nvPr/>
        </p:nvSpPr>
        <p:spPr>
          <a:xfrm>
            <a:off x="357158" y="857232"/>
            <a:ext cx="8501122" cy="5760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indent="-360363" algn="just">
              <a:lnSpc>
                <a:spcPts val="2600"/>
              </a:lnSpc>
              <a:buFont typeface="Wingdings" pitchFamily="2" charset="2"/>
              <a:buChar char="q"/>
            </a:pPr>
            <a:r>
              <a:rPr lang="es-ES_tradnl" sz="2400" dirty="0" smtClean="0"/>
              <a:t>Asegurar el copiado digital de las carpetas y guías metodológicas que orientan el colectivo de carrera para la </a:t>
            </a:r>
            <a:r>
              <a:rPr lang="es-ES_tradnl" sz="2400" dirty="0" err="1" smtClean="0"/>
              <a:t>autopreparación</a:t>
            </a:r>
            <a:r>
              <a:rPr lang="es-ES_tradnl" sz="2400" dirty="0" smtClean="0"/>
              <a:t>.</a:t>
            </a:r>
          </a:p>
          <a:p>
            <a:pPr marL="360363" indent="-360363" algn="just">
              <a:lnSpc>
                <a:spcPts val="2600"/>
              </a:lnSpc>
              <a:buFont typeface="Wingdings" pitchFamily="2" charset="2"/>
              <a:buChar char="q"/>
            </a:pPr>
            <a:r>
              <a:rPr lang="es-ES_tradnl" sz="2400" dirty="0" smtClean="0"/>
              <a:t>Asegurar  la bibliografía digital e impresa en los Centros Universitarios Municipales  para la consulta de los estudiantes.</a:t>
            </a:r>
          </a:p>
          <a:p>
            <a:pPr marL="360363" indent="-360363" algn="just">
              <a:lnSpc>
                <a:spcPts val="2600"/>
              </a:lnSpc>
              <a:buFont typeface="Wingdings" pitchFamily="2" charset="2"/>
              <a:buChar char="q"/>
            </a:pPr>
            <a:r>
              <a:rPr lang="es-ES_tradnl" sz="2400" dirty="0" smtClean="0"/>
              <a:t>Diseñar proyecto  de investigación que integre  los contenidos de las disciplinas y su aplicación en la práctica laboral que dé solución a problemas priorizados en unidades docentes enclavadas en su zona de residencia.</a:t>
            </a:r>
          </a:p>
          <a:p>
            <a:pPr marL="360363" indent="-360363" algn="just">
              <a:lnSpc>
                <a:spcPts val="2600"/>
              </a:lnSpc>
              <a:buFont typeface="Wingdings" pitchFamily="2" charset="2"/>
              <a:buChar char="q"/>
            </a:pPr>
            <a:r>
              <a:rPr lang="es-ES_tradnl" sz="2400" dirty="0" smtClean="0"/>
              <a:t>Presentar los resultados de las tareas docentes orientadas en las guías para su evaluación presencial  a través de la elaboración de informes, ponencias, artículos, presentaciones digitales, software, proyectos, etc., que propicie la participación en eventos estudiantiles.</a:t>
            </a:r>
          </a:p>
          <a:p>
            <a:pPr marL="360363" indent="-360363" algn="just">
              <a:lnSpc>
                <a:spcPts val="2600"/>
              </a:lnSpc>
              <a:buFont typeface="Wingdings" pitchFamily="2" charset="2"/>
              <a:buChar char="q"/>
            </a:pPr>
            <a:r>
              <a:rPr lang="es-ES_tradnl" sz="2400" dirty="0" smtClean="0"/>
              <a:t>Desarrollar eventos científicos estudiantiles </a:t>
            </a:r>
            <a:r>
              <a:rPr lang="es-ES_tradnl" sz="2400" dirty="0" err="1" smtClean="0"/>
              <a:t>multicarreras</a:t>
            </a:r>
            <a:r>
              <a:rPr lang="es-ES_tradnl" sz="2400" dirty="0" smtClean="0"/>
              <a:t> (fórum, talleres, concursos) en los CUM que otorgue puntos para el premio al mérito científico.</a:t>
            </a:r>
            <a:endParaRPr lang="es-E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00034" y="188640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/>
              <a:t>Ejemplos de objetivos para acciones extracurriculares</a:t>
            </a:r>
            <a:endParaRPr lang="es-ES" sz="2800" b="1" dirty="0"/>
          </a:p>
        </p:txBody>
      </p:sp>
      <p:sp>
        <p:nvSpPr>
          <p:cNvPr id="3" name="2 CuadroTexto"/>
          <p:cNvSpPr txBox="1"/>
          <p:nvPr/>
        </p:nvSpPr>
        <p:spPr>
          <a:xfrm>
            <a:off x="500034" y="692696"/>
            <a:ext cx="8143932" cy="6042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indent="-360363" algn="just">
              <a:lnSpc>
                <a:spcPts val="2900"/>
              </a:lnSpc>
              <a:buFont typeface="Wingdings" pitchFamily="2" charset="2"/>
              <a:buChar char="q"/>
            </a:pPr>
            <a:r>
              <a:rPr lang="es-ES_tradnl" sz="2600" dirty="0" smtClean="0"/>
              <a:t>Desarrollar proyectos </a:t>
            </a:r>
            <a:r>
              <a:rPr lang="es-ES_tradnl" sz="2600" dirty="0" err="1" smtClean="0"/>
              <a:t>sociocomunitarios</a:t>
            </a:r>
            <a:r>
              <a:rPr lang="es-ES_tradnl" sz="2600" dirty="0" smtClean="0"/>
              <a:t>  en representación de la FEU relacionados con problemas ambientales, de género, de violencia, sanitarios, culturales, deportivos, según el perfil profesional, en coordinación con los CUM.</a:t>
            </a:r>
          </a:p>
          <a:p>
            <a:pPr marL="360363" indent="-360363" algn="just">
              <a:lnSpc>
                <a:spcPts val="2900"/>
              </a:lnSpc>
              <a:buFont typeface="Wingdings" pitchFamily="2" charset="2"/>
              <a:buChar char="q"/>
            </a:pPr>
            <a:r>
              <a:rPr lang="es-ES_tradnl" sz="2600" dirty="0" smtClean="0"/>
              <a:t>Realizar encuentros deportivos y culturales </a:t>
            </a:r>
            <a:r>
              <a:rPr lang="es-ES_tradnl" sz="2600" dirty="0" err="1" smtClean="0"/>
              <a:t>intercarreras</a:t>
            </a:r>
            <a:r>
              <a:rPr lang="es-ES_tradnl" sz="2600" dirty="0" smtClean="0"/>
              <a:t> por zonas de residencia en coordinación con los CUM.</a:t>
            </a:r>
          </a:p>
          <a:p>
            <a:pPr marL="360363" indent="-360363" algn="just">
              <a:lnSpc>
                <a:spcPts val="2900"/>
              </a:lnSpc>
              <a:buFont typeface="Wingdings" pitchFamily="2" charset="2"/>
              <a:buChar char="q"/>
            </a:pPr>
            <a:r>
              <a:rPr lang="es-ES_tradnl" sz="2600" dirty="0" smtClean="0"/>
              <a:t>Asignar tareas  de tutoría a los alumnos ayudantes y de alto aprovechamiento académicos para la atención a los grupos de estudio y científicos estudiantiles por zonas de residencia.</a:t>
            </a:r>
          </a:p>
          <a:p>
            <a:pPr marL="360363" indent="-360363" algn="just">
              <a:lnSpc>
                <a:spcPts val="2900"/>
              </a:lnSpc>
              <a:buFont typeface="Wingdings" pitchFamily="2" charset="2"/>
              <a:buChar char="q"/>
            </a:pPr>
            <a:r>
              <a:rPr lang="es-MX" sz="2600" dirty="0" smtClean="0"/>
              <a:t>Orientar a los estudiantes un programa de </a:t>
            </a:r>
            <a:r>
              <a:rPr lang="es-MX" sz="2600" dirty="0" err="1" smtClean="0"/>
              <a:t>autopreparación</a:t>
            </a:r>
            <a:r>
              <a:rPr lang="es-MX" sz="2600" dirty="0" smtClean="0"/>
              <a:t> física, individual y/o colectiva, en diferentes modalidades.</a:t>
            </a:r>
          </a:p>
          <a:p>
            <a:pPr marL="360363" indent="-360363" algn="just">
              <a:lnSpc>
                <a:spcPts val="2900"/>
              </a:lnSpc>
              <a:buFont typeface="Wingdings" pitchFamily="2" charset="2"/>
              <a:buChar char="q"/>
            </a:pPr>
            <a:r>
              <a:rPr lang="es-MX" sz="2600" dirty="0" smtClean="0"/>
              <a:t>Orientar a miembros de cátedras honoríficas las tareas correspondientes a la etapa.</a:t>
            </a:r>
            <a:endParaRPr lang="es-E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00034" y="285728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/>
              <a:t>Ejemplos de objetivos para acciones sociopolíticas</a:t>
            </a:r>
            <a:endParaRPr lang="es-ES" sz="2800" b="1" dirty="0"/>
          </a:p>
        </p:txBody>
      </p:sp>
      <p:sp>
        <p:nvSpPr>
          <p:cNvPr id="3" name="2 CuadroTexto"/>
          <p:cNvSpPr txBox="1"/>
          <p:nvPr/>
        </p:nvSpPr>
        <p:spPr>
          <a:xfrm>
            <a:off x="500034" y="928670"/>
            <a:ext cx="828680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indent="-360363">
              <a:buFont typeface="Wingdings" pitchFamily="2" charset="2"/>
              <a:buChar char="q"/>
            </a:pPr>
            <a:r>
              <a:rPr lang="es-ES_tradnl" sz="2400" dirty="0" smtClean="0"/>
              <a:t>Participar en tareas de impacto económico y social en sectores priorizados y vinculados con el ejercicio de la profesión en su zona de residencia, con énfasis en la producción de alimentos.</a:t>
            </a:r>
          </a:p>
          <a:p>
            <a:pPr marL="360363" indent="-360363">
              <a:buFont typeface="Wingdings" pitchFamily="2" charset="2"/>
              <a:buChar char="q"/>
            </a:pPr>
            <a:r>
              <a:rPr lang="es-ES_tradnl" sz="2400" dirty="0" smtClean="0"/>
              <a:t>Asistir a actos políticos, culturales, movilizaciones convocadas en su comunidad de residencia.</a:t>
            </a:r>
          </a:p>
          <a:p>
            <a:pPr marL="360363" indent="-360363">
              <a:buFont typeface="Wingdings" pitchFamily="2" charset="2"/>
              <a:buChar char="q"/>
            </a:pPr>
            <a:r>
              <a:rPr lang="es-ES_tradnl" sz="2400" dirty="0" smtClean="0"/>
              <a:t>Mantener su activismo en las redes sociales de divulgación de las actividades  de la organización y sobre su continuidad de estudios (participar en </a:t>
            </a:r>
            <a:r>
              <a:rPr lang="es-ES_tradnl" sz="2400" dirty="0" err="1" smtClean="0"/>
              <a:t>twitazos</a:t>
            </a:r>
            <a:r>
              <a:rPr lang="es-ES_tradnl" sz="2400" dirty="0" smtClean="0"/>
              <a:t>).</a:t>
            </a:r>
          </a:p>
          <a:p>
            <a:pPr marL="360363" indent="-360363">
              <a:buFont typeface="Wingdings" pitchFamily="2" charset="2"/>
              <a:buChar char="q"/>
            </a:pPr>
            <a:r>
              <a:rPr lang="es-ES_tradnl" sz="2400" dirty="0" smtClean="0"/>
              <a:t>Participar en los paneles informativos que convoque la institución para conocer  sobre el desarrollo del proceso en correspondencia con las condiciones en que se lleva  a cabo el proceso de formación de pregrado.</a:t>
            </a:r>
          </a:p>
          <a:p>
            <a:pPr marL="360363" indent="-360363">
              <a:buFont typeface="Wingdings" pitchFamily="2" charset="2"/>
              <a:buChar char="q"/>
            </a:pPr>
            <a:r>
              <a:rPr lang="es-ES_tradnl" sz="2400" dirty="0" smtClean="0"/>
              <a:t>Participar en  las actividades  que convoque la institución a los estudiantes que respondan a la situación de contingencia que enfrenta el país, la provincia o el territorio.</a:t>
            </a:r>
            <a:endParaRPr lang="es-E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428596" y="116632"/>
            <a:ext cx="8429684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200"/>
              </a:lnSpc>
            </a:pPr>
            <a:r>
              <a:rPr lang="es-ES" sz="3200" b="1" dirty="0" smtClean="0"/>
              <a:t>Proyección de organización del curso próximo  para el curso diurno y por encuentros</a:t>
            </a:r>
          </a:p>
        </p:txBody>
      </p:sp>
      <p:pic>
        <p:nvPicPr>
          <p:cNvPr id="13" name="Picture 3" descr="HOMBRE PREOCUPADO PENSATIV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98" y="2204864"/>
            <a:ext cx="1562484" cy="402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Rectángulo redondeado"/>
          <p:cNvSpPr/>
          <p:nvPr/>
        </p:nvSpPr>
        <p:spPr>
          <a:xfrm>
            <a:off x="1620274" y="1194465"/>
            <a:ext cx="3330628" cy="1224136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100"/>
              </a:lnSpc>
            </a:pPr>
            <a:r>
              <a:rPr lang="es-MX" sz="2800" dirty="0" smtClean="0"/>
              <a:t>Recuperación del 2do semestre del curso 2019 - 2020</a:t>
            </a:r>
            <a:endParaRPr lang="es-ES" sz="2800" dirty="0"/>
          </a:p>
        </p:txBody>
      </p:sp>
      <p:sp>
        <p:nvSpPr>
          <p:cNvPr id="5" name="4 Rectángulo redondeado"/>
          <p:cNvSpPr/>
          <p:nvPr/>
        </p:nvSpPr>
        <p:spPr>
          <a:xfrm>
            <a:off x="5463420" y="1194465"/>
            <a:ext cx="3472463" cy="1224136"/>
          </a:xfrm>
          <a:prstGeom prst="roundRect">
            <a:avLst/>
          </a:prstGeom>
          <a:ln w="571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000"/>
              </a:lnSpc>
            </a:pPr>
            <a:r>
              <a:rPr lang="es-MX" sz="2800" dirty="0" smtClean="0"/>
              <a:t>1ero de septiembre a  28 de noviembre.                 </a:t>
            </a:r>
            <a:r>
              <a:rPr lang="es-MX" sz="3200" b="1" dirty="0" smtClean="0"/>
              <a:t>13 semanas</a:t>
            </a:r>
            <a:endParaRPr lang="es-ES" sz="3200" b="1" dirty="0"/>
          </a:p>
        </p:txBody>
      </p:sp>
      <p:sp>
        <p:nvSpPr>
          <p:cNvPr id="6" name="5 Rectángulo redondeado"/>
          <p:cNvSpPr/>
          <p:nvPr/>
        </p:nvSpPr>
        <p:spPr>
          <a:xfrm>
            <a:off x="1593652" y="2994665"/>
            <a:ext cx="3357250" cy="1243775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2800" dirty="0" smtClean="0"/>
              <a:t>Primer semestre del curso 2020 - 2021</a:t>
            </a:r>
            <a:endParaRPr lang="es-ES" sz="2800" dirty="0"/>
          </a:p>
        </p:txBody>
      </p:sp>
      <p:sp>
        <p:nvSpPr>
          <p:cNvPr id="7" name="6 Rectángulo redondeado"/>
          <p:cNvSpPr/>
          <p:nvPr/>
        </p:nvSpPr>
        <p:spPr>
          <a:xfrm>
            <a:off x="1593652" y="4866873"/>
            <a:ext cx="3357250" cy="1296144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2800" dirty="0" smtClean="0"/>
              <a:t>Segundo semestre del curso 2020 - 2021</a:t>
            </a:r>
            <a:endParaRPr lang="es-ES" sz="2800" dirty="0"/>
          </a:p>
        </p:txBody>
      </p:sp>
      <p:sp>
        <p:nvSpPr>
          <p:cNvPr id="8" name="7 Rectángulo redondeado"/>
          <p:cNvSpPr/>
          <p:nvPr/>
        </p:nvSpPr>
        <p:spPr>
          <a:xfrm>
            <a:off x="5454958" y="2994665"/>
            <a:ext cx="3422184" cy="1243775"/>
          </a:xfrm>
          <a:prstGeom prst="roundRect">
            <a:avLst/>
          </a:prstGeom>
          <a:ln w="5715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100"/>
              </a:lnSpc>
            </a:pPr>
            <a:r>
              <a:rPr lang="es-MX" sz="2800" dirty="0" smtClean="0"/>
              <a:t>1ero de febrero a 24 de julio</a:t>
            </a:r>
          </a:p>
          <a:p>
            <a:pPr algn="ctr"/>
            <a:r>
              <a:rPr lang="es-MX" sz="3200" b="1" dirty="0" smtClean="0"/>
              <a:t>25 semanas</a:t>
            </a:r>
            <a:endParaRPr lang="es-ES" sz="3200" b="1" dirty="0"/>
          </a:p>
        </p:txBody>
      </p:sp>
      <p:sp>
        <p:nvSpPr>
          <p:cNvPr id="9" name="8 Rectángulo redondeado"/>
          <p:cNvSpPr/>
          <p:nvPr/>
        </p:nvSpPr>
        <p:spPr>
          <a:xfrm>
            <a:off x="5459886" y="4866873"/>
            <a:ext cx="3451456" cy="1296144"/>
          </a:xfrm>
          <a:prstGeom prst="roundRect">
            <a:avLst/>
          </a:prstGeom>
          <a:ln w="5715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100"/>
              </a:lnSpc>
            </a:pPr>
            <a:r>
              <a:rPr lang="es-MX" sz="2800" dirty="0" smtClean="0"/>
              <a:t>1ero de septiembre a  24 de diciembre</a:t>
            </a:r>
          </a:p>
          <a:p>
            <a:pPr algn="ctr">
              <a:lnSpc>
                <a:spcPts val="3100"/>
              </a:lnSpc>
            </a:pPr>
            <a:r>
              <a:rPr lang="es-MX" sz="3200" b="1" dirty="0" smtClean="0"/>
              <a:t>17 semanas</a:t>
            </a:r>
            <a:endParaRPr lang="es-ES" sz="3200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1638534" y="4290809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b="1" dirty="0" smtClean="0">
                <a:solidFill>
                  <a:srgbClr val="FF0000"/>
                </a:solidFill>
              </a:rPr>
              <a:t>V A C A C I O N E S    JULIO – AGOSTO 2021</a:t>
            </a:r>
            <a:endParaRPr lang="es-ES" sz="3200" b="1" dirty="0">
              <a:solidFill>
                <a:srgbClr val="FF0000"/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1782550" y="2418601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b="1" dirty="0" smtClean="0">
                <a:solidFill>
                  <a:srgbClr val="FF0000"/>
                </a:solidFill>
              </a:rPr>
              <a:t>D I C I E M B R E - E N E R O  2 0 2 1</a:t>
            </a:r>
            <a:endParaRPr lang="es-ES" sz="3200" b="1" dirty="0">
              <a:solidFill>
                <a:srgbClr val="FF0000"/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1637964" y="6228601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FF0000"/>
                </a:solidFill>
              </a:rPr>
              <a:t>E N E R O  2 0 2 2</a:t>
            </a:r>
            <a:endParaRPr lang="es-ES" sz="3200" b="1" dirty="0">
              <a:solidFill>
                <a:srgbClr val="FF0000"/>
              </a:solidFill>
            </a:endParaRPr>
          </a:p>
        </p:txBody>
      </p:sp>
      <p:sp>
        <p:nvSpPr>
          <p:cNvPr id="14" name="13 Flecha derecha"/>
          <p:cNvSpPr/>
          <p:nvPr/>
        </p:nvSpPr>
        <p:spPr>
          <a:xfrm>
            <a:off x="4950902" y="1626513"/>
            <a:ext cx="504056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Flecha derecha"/>
          <p:cNvSpPr/>
          <p:nvPr/>
        </p:nvSpPr>
        <p:spPr>
          <a:xfrm>
            <a:off x="4959364" y="3328520"/>
            <a:ext cx="504056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15 Flecha derecha"/>
          <p:cNvSpPr/>
          <p:nvPr/>
        </p:nvSpPr>
        <p:spPr>
          <a:xfrm>
            <a:off x="4959364" y="5226913"/>
            <a:ext cx="504056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9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403648" y="116632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b="1" dirty="0" smtClean="0"/>
              <a:t>Precisiones para el próximo curso</a:t>
            </a:r>
            <a:endParaRPr lang="es-ES" sz="3200" b="1" dirty="0"/>
          </a:p>
        </p:txBody>
      </p:sp>
      <p:sp>
        <p:nvSpPr>
          <p:cNvPr id="3" name="2 CuadroTexto"/>
          <p:cNvSpPr txBox="1"/>
          <p:nvPr/>
        </p:nvSpPr>
        <p:spPr>
          <a:xfrm>
            <a:off x="323528" y="845423"/>
            <a:ext cx="8568952" cy="5837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ts val="3200"/>
              </a:lnSpc>
              <a:buFont typeface="Wingdings" pitchFamily="2" charset="2"/>
              <a:buChar char="q"/>
            </a:pPr>
            <a:r>
              <a:rPr lang="es-MX" sz="2800" dirty="0" smtClean="0"/>
              <a:t>Cerrar el Período I con la </a:t>
            </a:r>
            <a:r>
              <a:rPr lang="es-MX" sz="2800" b="1" dirty="0" smtClean="0">
                <a:solidFill>
                  <a:srgbClr val="FF0000"/>
                </a:solidFill>
              </a:rPr>
              <a:t>legalidad de los ajustes </a:t>
            </a:r>
            <a:r>
              <a:rPr lang="es-MX" sz="2800" dirty="0" smtClean="0"/>
              <a:t>amparados en la Resolución Rectoral. (Ya aplicados)</a:t>
            </a:r>
          </a:p>
          <a:p>
            <a:pPr marL="457200" indent="-457200" algn="just">
              <a:lnSpc>
                <a:spcPts val="3200"/>
              </a:lnSpc>
              <a:buFont typeface="Wingdings" pitchFamily="2" charset="2"/>
              <a:buChar char="q"/>
            </a:pPr>
            <a:r>
              <a:rPr lang="es-MX" sz="2800" b="1" dirty="0" smtClean="0">
                <a:solidFill>
                  <a:srgbClr val="FF0000"/>
                </a:solidFill>
              </a:rPr>
              <a:t>Esperar la legalidad del nuevo calendario </a:t>
            </a:r>
            <a:r>
              <a:rPr lang="es-MX" sz="2800" dirty="0" smtClean="0"/>
              <a:t>académico. Según  Resolución del MES.</a:t>
            </a:r>
          </a:p>
          <a:p>
            <a:pPr marL="457200" indent="-457200" algn="just">
              <a:lnSpc>
                <a:spcPts val="3200"/>
              </a:lnSpc>
              <a:buFont typeface="Wingdings" pitchFamily="2" charset="2"/>
              <a:buChar char="q"/>
            </a:pPr>
            <a:r>
              <a:rPr lang="es-MX" sz="2800" b="1" dirty="0" smtClean="0">
                <a:solidFill>
                  <a:srgbClr val="FF0000"/>
                </a:solidFill>
              </a:rPr>
              <a:t>Definición de los períodos lectivos del próximo curso </a:t>
            </a:r>
            <a:r>
              <a:rPr lang="es-MX" sz="2800" dirty="0" smtClean="0"/>
              <a:t>por el MES, su duración,  docencia, evaluación, recesos, reserva u otras actividades.</a:t>
            </a:r>
          </a:p>
          <a:p>
            <a:pPr marL="457200" indent="-457200" algn="just">
              <a:lnSpc>
                <a:spcPts val="3200"/>
              </a:lnSpc>
              <a:buFont typeface="Wingdings" pitchFamily="2" charset="2"/>
              <a:buChar char="q"/>
            </a:pPr>
            <a:r>
              <a:rPr lang="es-MX" sz="2800" b="1" dirty="0" smtClean="0">
                <a:solidFill>
                  <a:srgbClr val="FF0000"/>
                </a:solidFill>
              </a:rPr>
              <a:t>Trabajar a partir de las adecuaciones curriculares ya propuestas para la nueva resolución.</a:t>
            </a:r>
          </a:p>
          <a:p>
            <a:pPr marL="457200" indent="-457200" algn="just">
              <a:lnSpc>
                <a:spcPts val="3200"/>
              </a:lnSpc>
              <a:buFont typeface="Wingdings" pitchFamily="2" charset="2"/>
              <a:buChar char="q"/>
            </a:pPr>
            <a:r>
              <a:rPr lang="es-MX" sz="2800" dirty="0" smtClean="0"/>
              <a:t>La </a:t>
            </a:r>
            <a:r>
              <a:rPr lang="es-MX" sz="2800" b="1" dirty="0" smtClean="0">
                <a:solidFill>
                  <a:srgbClr val="FF0000"/>
                </a:solidFill>
              </a:rPr>
              <a:t>organización del proceso docente educativo </a:t>
            </a:r>
            <a:r>
              <a:rPr lang="es-MX" sz="2800" dirty="0" smtClean="0"/>
              <a:t>depende de la situación epidemiológica  y definición de los grupos de carreras  que aseguren el distanciamiento físico  en áreas docentes y residencias.</a:t>
            </a:r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86225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85720" y="357166"/>
            <a:ext cx="8572560" cy="6055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indent="-360363" algn="just">
              <a:lnSpc>
                <a:spcPts val="3100"/>
              </a:lnSpc>
              <a:buFont typeface="Wingdings" pitchFamily="2" charset="2"/>
              <a:buChar char="q"/>
            </a:pPr>
            <a:r>
              <a:rPr lang="es-ES" sz="2800" b="1" dirty="0" smtClean="0">
                <a:solidFill>
                  <a:srgbClr val="FF0000"/>
                </a:solidFill>
              </a:rPr>
              <a:t>Comunicación sistemática </a:t>
            </a:r>
            <a:r>
              <a:rPr lang="es-ES" sz="2800" dirty="0" smtClean="0"/>
              <a:t>de las facultades y sus coordinadores de carreras con los centros universitarios municipales que asegure:</a:t>
            </a:r>
          </a:p>
          <a:p>
            <a:pPr marL="809625" indent="-449263" algn="just">
              <a:lnSpc>
                <a:spcPts val="3100"/>
              </a:lnSpc>
              <a:buFont typeface="Wingdings" pitchFamily="2" charset="2"/>
              <a:buChar char="v"/>
            </a:pPr>
            <a:r>
              <a:rPr lang="es-ES" sz="2800" dirty="0" smtClean="0"/>
              <a:t>La existencia de la </a:t>
            </a:r>
            <a:r>
              <a:rPr lang="es-ES" sz="2800" b="1" dirty="0" smtClean="0">
                <a:solidFill>
                  <a:srgbClr val="FF0000"/>
                </a:solidFill>
              </a:rPr>
              <a:t>documentación legal </a:t>
            </a:r>
            <a:r>
              <a:rPr lang="es-ES" sz="2800" dirty="0" smtClean="0"/>
              <a:t>de las adecuaciones curriculares, impresas y digitales en cada CUM.</a:t>
            </a:r>
          </a:p>
          <a:p>
            <a:pPr marL="809625" indent="-449263" algn="just">
              <a:lnSpc>
                <a:spcPts val="3100"/>
              </a:lnSpc>
              <a:buFont typeface="Wingdings" pitchFamily="2" charset="2"/>
              <a:buChar char="v"/>
            </a:pPr>
            <a:r>
              <a:rPr lang="es-ES" sz="2800" dirty="0" smtClean="0"/>
              <a:t>La existencia del </a:t>
            </a:r>
            <a:r>
              <a:rPr lang="es-ES" sz="2800" b="1" dirty="0" smtClean="0">
                <a:solidFill>
                  <a:srgbClr val="FF0000"/>
                </a:solidFill>
              </a:rPr>
              <a:t>programa de actividades  </a:t>
            </a:r>
            <a:r>
              <a:rPr lang="es-ES" sz="2800" dirty="0" smtClean="0"/>
              <a:t>que </a:t>
            </a:r>
            <a:r>
              <a:rPr lang="es-ES" sz="2800" dirty="0" smtClean="0"/>
              <a:t>cada </a:t>
            </a:r>
            <a:r>
              <a:rPr lang="es-ES" sz="2800" dirty="0" smtClean="0"/>
              <a:t>carrera propone con la relación nominal de los  estudiantes, las unidades docentes y entidades laborales para el período de no presencialidad del curso diurno (académicas, laborales, investigativas y extensionistas).</a:t>
            </a:r>
          </a:p>
          <a:p>
            <a:pPr marL="809625" indent="-449263" algn="just">
              <a:lnSpc>
                <a:spcPts val="3100"/>
              </a:lnSpc>
              <a:buFont typeface="Wingdings" pitchFamily="2" charset="2"/>
              <a:buChar char="v"/>
            </a:pPr>
            <a:r>
              <a:rPr lang="es-ES" sz="2800" dirty="0" smtClean="0"/>
              <a:t>Potenciar  </a:t>
            </a:r>
            <a:r>
              <a:rPr lang="es-ES" sz="2800" b="1" dirty="0" smtClean="0">
                <a:solidFill>
                  <a:srgbClr val="FF0000"/>
                </a:solidFill>
              </a:rPr>
              <a:t>actividades metodológicas </a:t>
            </a:r>
            <a:r>
              <a:rPr lang="es-ES" sz="2800" dirty="0" smtClean="0"/>
              <a:t>de las carreras  que se desarrollen con los profesores a tiempo parcial y completo en los CUM.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357158" y="714356"/>
          <a:ext cx="8572559" cy="5920575"/>
        </p:xfrm>
        <a:graphic>
          <a:graphicData uri="http://schemas.openxmlformats.org/drawingml/2006/table">
            <a:tbl>
              <a:tblPr/>
              <a:tblGrid>
                <a:gridCol w="293079"/>
                <a:gridCol w="2564441"/>
                <a:gridCol w="857256"/>
                <a:gridCol w="571504"/>
                <a:gridCol w="805087"/>
                <a:gridCol w="658406"/>
                <a:gridCol w="608209"/>
                <a:gridCol w="714380"/>
                <a:gridCol w="703073"/>
                <a:gridCol w="797124"/>
              </a:tblGrid>
              <a:tr h="6082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es-ES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18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Carreras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Palma Soriano</a:t>
                      </a:r>
                      <a:endParaRPr lang="es-ES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 err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Ctre</a:t>
                      </a:r>
                      <a:endParaRPr lang="es-ES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III Frente</a:t>
                      </a:r>
                      <a:endParaRPr lang="es-ES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Mella</a:t>
                      </a:r>
                      <a:endParaRPr lang="es-ES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San Luis</a:t>
                      </a:r>
                      <a:endParaRPr lang="es-ES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II Frente</a:t>
                      </a:r>
                      <a:endParaRPr lang="es-ES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Songo </a:t>
                      </a:r>
                      <a:r>
                        <a:rPr lang="es-ES" sz="1800" b="1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La </a:t>
                      </a:r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Maya</a:t>
                      </a:r>
                      <a:endParaRPr lang="es-ES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Guamá</a:t>
                      </a:r>
                      <a:endParaRPr lang="es-ES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3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</a:t>
                      </a:r>
                      <a:endParaRPr lang="es-ES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Agronomía 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</a:t>
                      </a:r>
                      <a:endParaRPr lang="es-ES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s-E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Ing.  en Procesos Agroindustriales 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s-ES" sz="1400"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</a:t>
                      </a:r>
                      <a:endParaRPr lang="es-ES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Contabilidad y Finanzas 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</a:t>
                      </a:r>
                      <a:endParaRPr lang="es-ES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Gestión Sociocultural para el Desarrollo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1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</a:t>
                      </a:r>
                      <a:endParaRPr lang="es-ES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Lic. Educación. Marxismo-Leninismo e Historia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s-ES" sz="1400"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s-ES" sz="1400"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6</a:t>
                      </a:r>
                      <a:endParaRPr lang="es-ES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Lic. Educación. Lengua Extranjera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alibri"/>
                          <a:cs typeface="Times New Roman"/>
                        </a:rPr>
                        <a:t>X</a:t>
                      </a:r>
                      <a:endParaRPr lang="es-ES" sz="1400" b="1" dirty="0"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7</a:t>
                      </a:r>
                      <a:endParaRPr lang="es-ES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Lic. Educación. Preescolar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8</a:t>
                      </a:r>
                      <a:endParaRPr lang="es-ES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Lic. Educación. Primaria 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9</a:t>
                      </a:r>
                      <a:endParaRPr lang="es-ES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Lic. Educación. Instructor de Arte 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s-ES" sz="1400"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10</a:t>
                      </a:r>
                      <a:endParaRPr lang="es-ES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Lic. Educación.  Español-Literatura 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s-ES" sz="1400"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11</a:t>
                      </a:r>
                      <a:endParaRPr lang="es-ES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s-ES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Lic. Educación. Educación Laboral 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s-ES" sz="1400"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s-ES" sz="1400"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s-ES" sz="1400"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s-ES" sz="1400"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s-ES" sz="1400"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s-ES" sz="1400"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12</a:t>
                      </a:r>
                      <a:endParaRPr lang="es-ES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Cultura Física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400" b="1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Calibri"/>
                        </a:rPr>
                        <a:t>X</a:t>
                      </a:r>
                      <a:endParaRPr lang="es-ES" sz="14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038" marR="330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2 CuadroTexto"/>
          <p:cNvSpPr txBox="1"/>
          <p:nvPr/>
        </p:nvSpPr>
        <p:spPr>
          <a:xfrm>
            <a:off x="2714612" y="0"/>
            <a:ext cx="3857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/>
              <a:t>Carreras en los CUM</a:t>
            </a:r>
            <a:endParaRPr lang="es-E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39552" y="223868"/>
            <a:ext cx="81758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FF0000"/>
                </a:solidFill>
              </a:rPr>
              <a:t>Estado actual de la formación de pregrado</a:t>
            </a:r>
            <a:endParaRPr lang="es-ES" sz="3200" b="1" dirty="0">
              <a:solidFill>
                <a:srgbClr val="FF0000"/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357158" y="908720"/>
            <a:ext cx="839130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itchFamily="2" charset="2"/>
              <a:buChar char="q"/>
            </a:pPr>
            <a:r>
              <a:rPr lang="es-MX" sz="2800" dirty="0" smtClean="0"/>
              <a:t>Cierre del proceso de </a:t>
            </a:r>
            <a:r>
              <a:rPr lang="es-MX" sz="2800" b="1" dirty="0" smtClean="0"/>
              <a:t>culminación de estudios y graduación</a:t>
            </a:r>
            <a:r>
              <a:rPr lang="es-MX" sz="2800" dirty="0" smtClean="0"/>
              <a:t> de todas las modalidades de estudio.</a:t>
            </a:r>
          </a:p>
          <a:p>
            <a:pPr marL="457200" indent="-457200" algn="just">
              <a:buFont typeface="Wingdings" pitchFamily="2" charset="2"/>
              <a:buChar char="q"/>
            </a:pPr>
            <a:r>
              <a:rPr lang="es-MX" sz="2800" b="1" dirty="0" smtClean="0"/>
              <a:t>Aseguramiento de las adecuaciones curriculares </a:t>
            </a:r>
            <a:r>
              <a:rPr lang="es-MX" sz="2800" dirty="0" smtClean="0"/>
              <a:t>para la reanudación del curso 2019 – 2020 y recuperación del 2. semestre.</a:t>
            </a:r>
            <a:endParaRPr lang="es-ES" sz="2800" dirty="0" smtClean="0"/>
          </a:p>
          <a:p>
            <a:pPr marL="457200" indent="-457200" algn="just">
              <a:buFont typeface="Wingdings" pitchFamily="2" charset="2"/>
              <a:buChar char="q"/>
            </a:pPr>
            <a:r>
              <a:rPr lang="es-MX" sz="2800" dirty="0" smtClean="0"/>
              <a:t>Actos de </a:t>
            </a:r>
            <a:r>
              <a:rPr lang="es-MX" sz="2800" b="1" dirty="0" smtClean="0"/>
              <a:t>defensas </a:t>
            </a:r>
            <a:r>
              <a:rPr lang="es-MX" sz="2800" dirty="0" smtClean="0"/>
              <a:t>de las adecuaciones en facultades.</a:t>
            </a:r>
          </a:p>
          <a:p>
            <a:pPr marL="457200" indent="-457200" algn="just">
              <a:buFont typeface="Wingdings" pitchFamily="2" charset="2"/>
              <a:buChar char="q"/>
            </a:pPr>
            <a:r>
              <a:rPr lang="es-MX" sz="2800" dirty="0" smtClean="0"/>
              <a:t>Aprobación del calendario académico a partir de la </a:t>
            </a:r>
            <a:r>
              <a:rPr lang="es-MX" sz="2800" dirty="0"/>
              <a:t>R</a:t>
            </a:r>
            <a:r>
              <a:rPr lang="es-MX" sz="2800" dirty="0" smtClean="0"/>
              <a:t>esolución Ministerial  53/20</a:t>
            </a:r>
          </a:p>
          <a:p>
            <a:pPr marL="457200" indent="-457200" algn="just">
              <a:buFont typeface="Wingdings" pitchFamily="2" charset="2"/>
              <a:buChar char="q"/>
            </a:pPr>
            <a:r>
              <a:rPr lang="es-MX" sz="2800" dirty="0"/>
              <a:t>Adecuaciones </a:t>
            </a:r>
            <a:r>
              <a:rPr lang="es-MX" sz="2800" dirty="0" smtClean="0"/>
              <a:t>del curso 2020 – 2021 en </a:t>
            </a:r>
            <a:r>
              <a:rPr lang="es-MX" sz="2800" dirty="0"/>
              <a:t>dos períodos </a:t>
            </a:r>
            <a:r>
              <a:rPr lang="es-MX" sz="2800" dirty="0" smtClean="0"/>
              <a:t>normados (RM 49/20).</a:t>
            </a:r>
            <a:endParaRPr lang="es-MX" sz="2800" dirty="0"/>
          </a:p>
          <a:p>
            <a:pPr marL="457200" indent="-457200" algn="just">
              <a:buFont typeface="Wingdings" pitchFamily="2" charset="2"/>
              <a:buChar char="q"/>
            </a:pPr>
            <a:r>
              <a:rPr lang="es-MX" sz="2800" dirty="0" smtClean="0"/>
              <a:t>Elaboración de la </a:t>
            </a:r>
            <a:r>
              <a:rPr lang="es-MX" sz="2800" b="1" dirty="0" smtClean="0"/>
              <a:t>documentación</a:t>
            </a:r>
            <a:r>
              <a:rPr lang="es-MX" sz="2800" dirty="0" smtClean="0"/>
              <a:t> para la resolución rectoral que legaliza las adecuaciones.</a:t>
            </a:r>
          </a:p>
        </p:txBody>
      </p:sp>
    </p:spTree>
    <p:extLst>
      <p:ext uri="{BB962C8B-B14F-4D97-AF65-F5344CB8AC3E}">
        <p14:creationId xmlns:p14="http://schemas.microsoft.com/office/powerpoint/2010/main" val="28639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4214810" y="2714620"/>
            <a:ext cx="476293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Colegio Universitario</a:t>
            </a:r>
            <a:r>
              <a:rPr lang="es-E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es-ES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Imagen 1" descr="base de la evaluac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398981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4357686" y="3643314"/>
            <a:ext cx="45037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ES" sz="28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Curso académico 2020 - 2021</a:t>
            </a:r>
            <a:endParaRPr lang="es-ES" sz="28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6" name="Grupo 3"/>
          <p:cNvGrpSpPr/>
          <p:nvPr/>
        </p:nvGrpSpPr>
        <p:grpSpPr>
          <a:xfrm>
            <a:off x="4214810" y="214290"/>
            <a:ext cx="4143403" cy="1213678"/>
            <a:chOff x="3979485" y="157562"/>
            <a:chExt cx="3078047" cy="1213678"/>
          </a:xfrm>
        </p:grpSpPr>
        <p:pic>
          <p:nvPicPr>
            <p:cNvPr id="7" name="Picture 6" descr="D:\Diseño\power point\Sin título-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79485" y="157562"/>
              <a:ext cx="3078047" cy="1213678"/>
            </a:xfrm>
            <a:prstGeom prst="rect">
              <a:avLst/>
            </a:prstGeom>
            <a:noFill/>
          </p:spPr>
        </p:pic>
        <p:cxnSp>
          <p:nvCxnSpPr>
            <p:cNvPr id="8" name="Conector recto 2"/>
            <p:cNvCxnSpPr/>
            <p:nvPr/>
          </p:nvCxnSpPr>
          <p:spPr>
            <a:xfrm>
              <a:off x="7057532" y="332509"/>
              <a:ext cx="0" cy="76477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8 Rectángulo redondeado"/>
          <p:cNvSpPr/>
          <p:nvPr/>
        </p:nvSpPr>
        <p:spPr>
          <a:xfrm>
            <a:off x="4500562" y="4786322"/>
            <a:ext cx="4143404" cy="114300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800" b="1" dirty="0" smtClean="0"/>
              <a:t>Fecha de inicio:                    2 de noviembre de 2020</a:t>
            </a:r>
            <a:endParaRPr lang="es-E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6 Grupo"/>
          <p:cNvGrpSpPr/>
          <p:nvPr/>
        </p:nvGrpSpPr>
        <p:grpSpPr>
          <a:xfrm>
            <a:off x="-1" y="0"/>
            <a:ext cx="3492709" cy="6858000"/>
            <a:chOff x="-1" y="0"/>
            <a:chExt cx="3492709" cy="6858000"/>
          </a:xfrm>
        </p:grpSpPr>
        <p:pic>
          <p:nvPicPr>
            <p:cNvPr id="4" name="Imagen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3477719" cy="2368446"/>
            </a:xfrm>
            <a:prstGeom prst="rect">
              <a:avLst/>
            </a:prstGeom>
          </p:spPr>
        </p:pic>
        <p:pic>
          <p:nvPicPr>
            <p:cNvPr id="5" name="Imagen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467069"/>
              <a:ext cx="3477718" cy="2390931"/>
            </a:xfrm>
            <a:prstGeom prst="rect">
              <a:avLst/>
            </a:prstGeom>
          </p:spPr>
        </p:pic>
        <p:pic>
          <p:nvPicPr>
            <p:cNvPr id="6" name="Imagen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325350"/>
              <a:ext cx="3492708" cy="2141719"/>
            </a:xfrm>
            <a:prstGeom prst="rect">
              <a:avLst/>
            </a:prstGeom>
          </p:spPr>
        </p:pic>
      </p:grpSp>
      <p:pic>
        <p:nvPicPr>
          <p:cNvPr id="7" name="Picture 3" descr="HOMBRE PREOCUPADO PENSATIV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7035092" y="4437112"/>
            <a:ext cx="1857388" cy="2063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CuadroTexto"/>
          <p:cNvSpPr txBox="1"/>
          <p:nvPr/>
        </p:nvSpPr>
        <p:spPr>
          <a:xfrm>
            <a:off x="3779912" y="1328569"/>
            <a:ext cx="492922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 smtClean="0"/>
              <a:t>Seguimiento a los estudiantes egresados del curso académico 2019 – 2020 para su </a:t>
            </a:r>
            <a:r>
              <a:rPr lang="es-ES" sz="2800" b="1" dirty="0" smtClean="0">
                <a:solidFill>
                  <a:srgbClr val="FF0000"/>
                </a:solidFill>
              </a:rPr>
              <a:t>matrícula</a:t>
            </a:r>
            <a:r>
              <a:rPr lang="es-ES" sz="2800" dirty="0" smtClean="0"/>
              <a:t> en la carrera otorgada.</a:t>
            </a:r>
          </a:p>
          <a:p>
            <a:pPr algn="ctr"/>
            <a:r>
              <a:rPr lang="es-ES" sz="2800" dirty="0" smtClean="0"/>
              <a:t>Ejecución de un sistema de </a:t>
            </a:r>
            <a:r>
              <a:rPr lang="es-ES" sz="2800" b="1" dirty="0" smtClean="0">
                <a:solidFill>
                  <a:srgbClr val="FF0000"/>
                </a:solidFill>
              </a:rPr>
              <a:t>actividades  de las carreras </a:t>
            </a:r>
            <a:r>
              <a:rPr lang="es-ES" sz="2800" dirty="0" smtClean="0"/>
              <a:t>hasta el viernes 30 de octubre.</a:t>
            </a:r>
            <a:endParaRPr lang="es-ES" sz="2800" dirty="0"/>
          </a:p>
        </p:txBody>
      </p:sp>
      <p:sp>
        <p:nvSpPr>
          <p:cNvPr id="9" name="8 CuadroTexto"/>
          <p:cNvSpPr txBox="1"/>
          <p:nvPr/>
        </p:nvSpPr>
        <p:spPr>
          <a:xfrm>
            <a:off x="4175230" y="116632"/>
            <a:ext cx="44368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solidFill>
                  <a:srgbClr val="FF0000"/>
                </a:solidFill>
              </a:rPr>
              <a:t>Tarea actual en la sede central y los CUM</a:t>
            </a:r>
            <a:endParaRPr lang="es-E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816962" y="188640"/>
            <a:ext cx="46434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/>
              <a:t>Estructura del Colegio Universitario 2020 - 2021</a:t>
            </a:r>
            <a:endParaRPr lang="es-ES" sz="3200" b="1" dirty="0"/>
          </a:p>
        </p:txBody>
      </p:sp>
      <p:grpSp>
        <p:nvGrpSpPr>
          <p:cNvPr id="3" name="37 Grupo"/>
          <p:cNvGrpSpPr/>
          <p:nvPr/>
        </p:nvGrpSpPr>
        <p:grpSpPr>
          <a:xfrm>
            <a:off x="2357422" y="1597871"/>
            <a:ext cx="6572296" cy="4831525"/>
            <a:chOff x="2285984" y="1071546"/>
            <a:chExt cx="6572296" cy="4831525"/>
          </a:xfrm>
        </p:grpSpPr>
        <p:pic>
          <p:nvPicPr>
            <p:cNvPr id="5" name="Picture 9" descr="mapastgomod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5984" y="1071546"/>
              <a:ext cx="5799410" cy="3892300"/>
            </a:xfrm>
            <a:prstGeom prst="rect">
              <a:avLst/>
            </a:prstGeom>
            <a:noFill/>
            <a:ln>
              <a:noFill/>
              <a:prstDash val="sysDot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" name="36 Grupo"/>
            <p:cNvGrpSpPr/>
            <p:nvPr/>
          </p:nvGrpSpPr>
          <p:grpSpPr>
            <a:xfrm>
              <a:off x="3428992" y="1142984"/>
              <a:ext cx="5429288" cy="4760087"/>
              <a:chOff x="3428992" y="1142984"/>
              <a:chExt cx="5429288" cy="4760087"/>
            </a:xfrm>
          </p:grpSpPr>
          <p:cxnSp>
            <p:nvCxnSpPr>
              <p:cNvPr id="7" name="6 Conector recto de flecha"/>
              <p:cNvCxnSpPr/>
              <p:nvPr/>
            </p:nvCxnSpPr>
            <p:spPr>
              <a:xfrm rot="16200000" flipH="1">
                <a:off x="6072198" y="4500570"/>
                <a:ext cx="928694" cy="214314"/>
              </a:xfrm>
              <a:prstGeom prst="straightConnector1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  <a:prstDash val="sysDot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7 CuadroTexto"/>
              <p:cNvSpPr txBox="1"/>
              <p:nvPr/>
            </p:nvSpPr>
            <p:spPr>
              <a:xfrm>
                <a:off x="5786446" y="5072074"/>
                <a:ext cx="185738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2400" b="1" dirty="0" smtClean="0"/>
                  <a:t>Sede central (145)</a:t>
                </a:r>
                <a:endParaRPr lang="es-ES" sz="2400" b="1" dirty="0"/>
              </a:p>
            </p:txBody>
          </p:sp>
          <p:cxnSp>
            <p:nvCxnSpPr>
              <p:cNvPr id="9" name="8 Conector recto de flecha"/>
              <p:cNvCxnSpPr/>
              <p:nvPr/>
            </p:nvCxnSpPr>
            <p:spPr>
              <a:xfrm rot="5400000">
                <a:off x="4000496" y="4572008"/>
                <a:ext cx="714380" cy="142876"/>
              </a:xfrm>
              <a:prstGeom prst="straightConnector1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  <a:prstDash val="sysDot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10 CuadroTexto"/>
              <p:cNvSpPr txBox="1"/>
              <p:nvPr/>
            </p:nvSpPr>
            <p:spPr>
              <a:xfrm>
                <a:off x="4000496" y="5072074"/>
                <a:ext cx="7143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2400" b="1" dirty="0" smtClean="0"/>
                  <a:t>22</a:t>
                </a:r>
                <a:endParaRPr lang="es-ES" sz="2400" b="1" dirty="0"/>
              </a:p>
            </p:txBody>
          </p:sp>
          <p:cxnSp>
            <p:nvCxnSpPr>
              <p:cNvPr id="13" name="12 Conector recto de flecha"/>
              <p:cNvCxnSpPr/>
              <p:nvPr/>
            </p:nvCxnSpPr>
            <p:spPr>
              <a:xfrm>
                <a:off x="7072330" y="3500438"/>
                <a:ext cx="928694" cy="1588"/>
              </a:xfrm>
              <a:prstGeom prst="straightConnector1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  <a:prstDash val="sysDot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16 CuadroTexto"/>
              <p:cNvSpPr txBox="1"/>
              <p:nvPr/>
            </p:nvSpPr>
            <p:spPr>
              <a:xfrm>
                <a:off x="8215338" y="3214686"/>
                <a:ext cx="6429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2400" b="1" dirty="0" smtClean="0"/>
                  <a:t>25</a:t>
                </a:r>
                <a:endParaRPr lang="es-ES" sz="2400" b="1" dirty="0"/>
              </a:p>
            </p:txBody>
          </p:sp>
          <p:cxnSp>
            <p:nvCxnSpPr>
              <p:cNvPr id="19" name="18 Conector recto de flecha"/>
              <p:cNvCxnSpPr/>
              <p:nvPr/>
            </p:nvCxnSpPr>
            <p:spPr>
              <a:xfrm flipV="1">
                <a:off x="7358082" y="1928802"/>
                <a:ext cx="785818" cy="500066"/>
              </a:xfrm>
              <a:prstGeom prst="straightConnector1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  <a:prstDash val="sysDot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19 CuadroTexto"/>
              <p:cNvSpPr txBox="1"/>
              <p:nvPr/>
            </p:nvSpPr>
            <p:spPr>
              <a:xfrm>
                <a:off x="8143900" y="1643050"/>
                <a:ext cx="50006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2400" b="1" dirty="0" smtClean="0"/>
                  <a:t>24</a:t>
                </a:r>
                <a:endParaRPr lang="es-ES" sz="2400" b="1" dirty="0"/>
              </a:p>
            </p:txBody>
          </p:sp>
          <p:cxnSp>
            <p:nvCxnSpPr>
              <p:cNvPr id="22" name="21 Conector recto de flecha"/>
              <p:cNvCxnSpPr/>
              <p:nvPr/>
            </p:nvCxnSpPr>
            <p:spPr>
              <a:xfrm rot="5400000" flipH="1" flipV="1">
                <a:off x="5929322" y="2285992"/>
                <a:ext cx="1357322" cy="500066"/>
              </a:xfrm>
              <a:prstGeom prst="straightConnector1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  <a:prstDash val="sysDot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22 CuadroTexto"/>
              <p:cNvSpPr txBox="1"/>
              <p:nvPr/>
            </p:nvSpPr>
            <p:spPr>
              <a:xfrm>
                <a:off x="6572264" y="1395699"/>
                <a:ext cx="6429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2400" b="1" dirty="0" smtClean="0"/>
                  <a:t>25</a:t>
                </a:r>
                <a:endParaRPr lang="es-ES" sz="2400" b="1" dirty="0"/>
              </a:p>
            </p:txBody>
          </p:sp>
          <p:cxnSp>
            <p:nvCxnSpPr>
              <p:cNvPr id="25" name="24 Conector recto de flecha"/>
              <p:cNvCxnSpPr/>
              <p:nvPr/>
            </p:nvCxnSpPr>
            <p:spPr>
              <a:xfrm rot="16200000" flipV="1">
                <a:off x="5322099" y="1964521"/>
                <a:ext cx="1071570" cy="285752"/>
              </a:xfrm>
              <a:prstGeom prst="straightConnector1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  <a:prstDash val="sysDot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26 CuadroTexto"/>
              <p:cNvSpPr txBox="1"/>
              <p:nvPr/>
            </p:nvSpPr>
            <p:spPr>
              <a:xfrm>
                <a:off x="5357818" y="1142984"/>
                <a:ext cx="6429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2400" b="1" dirty="0" smtClean="0"/>
                  <a:t>22</a:t>
                </a:r>
                <a:endParaRPr lang="es-ES" sz="2400" b="1" dirty="0"/>
              </a:p>
            </p:txBody>
          </p:sp>
          <p:cxnSp>
            <p:nvCxnSpPr>
              <p:cNvPr id="29" name="28 Conector recto de flecha"/>
              <p:cNvCxnSpPr/>
              <p:nvPr/>
            </p:nvCxnSpPr>
            <p:spPr>
              <a:xfrm rot="10800000">
                <a:off x="4071934" y="2857496"/>
                <a:ext cx="928694" cy="71438"/>
              </a:xfrm>
              <a:prstGeom prst="straightConnector1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  <a:prstDash val="sysDot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30 Conector recto de flecha"/>
              <p:cNvCxnSpPr/>
              <p:nvPr/>
            </p:nvCxnSpPr>
            <p:spPr>
              <a:xfrm rot="10800000" flipV="1">
                <a:off x="3929058" y="3571876"/>
                <a:ext cx="928694" cy="142876"/>
              </a:xfrm>
              <a:prstGeom prst="straightConnector1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  <a:prstDash val="sysDot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31 CuadroTexto"/>
              <p:cNvSpPr txBox="1"/>
              <p:nvPr/>
            </p:nvSpPr>
            <p:spPr>
              <a:xfrm>
                <a:off x="3500430" y="2500306"/>
                <a:ext cx="50006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2400" b="1" dirty="0" smtClean="0"/>
                  <a:t>25</a:t>
                </a:r>
                <a:endParaRPr lang="es-ES" sz="2400" b="1" dirty="0"/>
              </a:p>
            </p:txBody>
          </p:sp>
          <p:sp>
            <p:nvSpPr>
              <p:cNvPr id="33" name="32 CuadroTexto"/>
              <p:cNvSpPr txBox="1"/>
              <p:nvPr/>
            </p:nvSpPr>
            <p:spPr>
              <a:xfrm>
                <a:off x="3428992" y="3429000"/>
                <a:ext cx="50006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2400" b="1" dirty="0" smtClean="0"/>
                  <a:t>22</a:t>
                </a:r>
                <a:endParaRPr lang="es-ES" sz="2400" b="1" dirty="0"/>
              </a:p>
            </p:txBody>
          </p:sp>
          <p:cxnSp>
            <p:nvCxnSpPr>
              <p:cNvPr id="35" name="34 Conector recto de flecha"/>
              <p:cNvCxnSpPr/>
              <p:nvPr/>
            </p:nvCxnSpPr>
            <p:spPr>
              <a:xfrm rot="5400000">
                <a:off x="4786314" y="3857628"/>
                <a:ext cx="1571636" cy="428628"/>
              </a:xfrm>
              <a:prstGeom prst="straightConnector1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  <a:prstDash val="sysDot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35 CuadroTexto"/>
              <p:cNvSpPr txBox="1"/>
              <p:nvPr/>
            </p:nvSpPr>
            <p:spPr>
              <a:xfrm>
                <a:off x="5072066" y="5072074"/>
                <a:ext cx="50006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2400" b="1" dirty="0" smtClean="0"/>
                  <a:t>29</a:t>
                </a:r>
                <a:endParaRPr lang="es-ES" sz="2400" b="1" dirty="0"/>
              </a:p>
            </p:txBody>
          </p:sp>
        </p:grpSp>
      </p:grpSp>
      <p:sp>
        <p:nvSpPr>
          <p:cNvPr id="39" name="38 CuadroTexto"/>
          <p:cNvSpPr txBox="1"/>
          <p:nvPr/>
        </p:nvSpPr>
        <p:spPr>
          <a:xfrm>
            <a:off x="285720" y="1071546"/>
            <a:ext cx="271464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 smtClean="0"/>
              <a:t>Estudiantes  en la sede central  </a:t>
            </a:r>
            <a:r>
              <a:rPr lang="es-ES" sz="2800" b="1" dirty="0" smtClean="0">
                <a:solidFill>
                  <a:srgbClr val="FF0000"/>
                </a:solidFill>
              </a:rPr>
              <a:t>(145) </a:t>
            </a:r>
            <a:r>
              <a:rPr lang="es-ES" sz="2800" dirty="0" smtClean="0"/>
              <a:t>y preuniversitarios  </a:t>
            </a:r>
            <a:r>
              <a:rPr lang="es-ES" sz="2800" b="1" dirty="0" smtClean="0">
                <a:solidFill>
                  <a:srgbClr val="FF0000"/>
                </a:solidFill>
              </a:rPr>
              <a:t>(194) </a:t>
            </a:r>
            <a:r>
              <a:rPr lang="es-ES" sz="2800" dirty="0" smtClean="0"/>
              <a:t>de los 8 municipios atendidos por los CUM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357158" y="857232"/>
          <a:ext cx="8472908" cy="5652512"/>
        </p:xfrm>
        <a:graphic>
          <a:graphicData uri="http://schemas.openxmlformats.org/drawingml/2006/table">
            <a:tbl>
              <a:tblPr/>
              <a:tblGrid>
                <a:gridCol w="1644798"/>
                <a:gridCol w="593039"/>
                <a:gridCol w="442025"/>
                <a:gridCol w="442025"/>
                <a:gridCol w="442025"/>
                <a:gridCol w="442025"/>
                <a:gridCol w="549042"/>
                <a:gridCol w="442025"/>
                <a:gridCol w="549817"/>
                <a:gridCol w="475372"/>
                <a:gridCol w="549042"/>
                <a:gridCol w="549817"/>
                <a:gridCol w="549817"/>
                <a:gridCol w="802039"/>
              </a:tblGrid>
              <a:tr h="332917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MUNICIPIO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 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 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 smtClean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Lic</a:t>
                      </a:r>
                      <a:r>
                        <a:rPr lang="es-ES" sz="16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. en </a:t>
                      </a:r>
                      <a:r>
                        <a:rPr lang="es-ES" sz="1600" b="1" dirty="0" err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Educ</a:t>
                      </a:r>
                      <a:r>
                        <a:rPr lang="es-ES" sz="16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es-ES" sz="1600" b="1" dirty="0" err="1" smtClean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Mat.</a:t>
                      </a:r>
                      <a:endParaRPr lang="es-ES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Lic. en Educ. Física 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Lic. en Educ. Química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Lic. en Educ. Geografía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Lic. en </a:t>
                      </a:r>
                      <a:r>
                        <a:rPr lang="es-ES" sz="1800" b="1" dirty="0" err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Educ</a:t>
                      </a: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. Primaria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Lic. en </a:t>
                      </a:r>
                      <a:r>
                        <a:rPr lang="es-ES" sz="1600" b="1" dirty="0" err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Educ</a:t>
                      </a:r>
                      <a:r>
                        <a:rPr lang="es-ES" sz="16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. Preescolar</a:t>
                      </a:r>
                      <a:endParaRPr lang="es-ES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Lic. en </a:t>
                      </a:r>
                      <a:r>
                        <a:rPr lang="es-ES" sz="1800" b="1" dirty="0" err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Educ</a:t>
                      </a: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. Especial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Lic. </a:t>
                      </a:r>
                      <a:r>
                        <a:rPr lang="es-ES" sz="1600" b="1" dirty="0" err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Educ</a:t>
                      </a:r>
                      <a:r>
                        <a:rPr lang="es-ES" sz="16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es-ES" sz="1600" b="1" dirty="0" err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Educ</a:t>
                      </a:r>
                      <a:r>
                        <a:rPr lang="es-ES" sz="16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. Laboral</a:t>
                      </a:r>
                      <a:endParaRPr lang="es-ES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19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Lic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. Educ.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Mx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- L- </a:t>
                      </a: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Historia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.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Lic. en  Matemática.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Lic. en  Física  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Total de grupos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32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50619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Total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3093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Songo-La Maya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25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3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4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1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III Frente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1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1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Mella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1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2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San Luis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25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3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4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1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3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Palma Soriano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29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3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4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4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4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1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7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Contramaestre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25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3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4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1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3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II Frente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24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4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1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8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Guamá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1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329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Santiago de Cuba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145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15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15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10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15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15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10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10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10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15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15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15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6 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3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Total General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339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31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31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26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35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41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28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28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26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31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31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31</a:t>
                      </a:r>
                      <a:endParaRPr lang="es-ES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14</a:t>
                      </a:r>
                      <a:endParaRPr lang="es-ES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011" marR="400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2 Rectángulo"/>
          <p:cNvSpPr/>
          <p:nvPr/>
        </p:nvSpPr>
        <p:spPr>
          <a:xfrm>
            <a:off x="2046716" y="262574"/>
            <a:ext cx="55256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ES" sz="28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PROYECCIÓN  MATRÍCULA GENERAL</a:t>
            </a:r>
            <a:endParaRPr lang="es-ES" sz="2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71472" y="285728"/>
            <a:ext cx="5929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smtClean="0"/>
              <a:t> </a:t>
            </a:r>
            <a:r>
              <a:rPr lang="es-ES" sz="3200" b="1" dirty="0" smtClean="0"/>
              <a:t>Principales  problemáticas</a:t>
            </a:r>
            <a:endParaRPr lang="es-ES" sz="3200" b="1" dirty="0"/>
          </a:p>
        </p:txBody>
      </p:sp>
      <p:sp>
        <p:nvSpPr>
          <p:cNvPr id="3" name="2 CuadroTexto"/>
          <p:cNvSpPr txBox="1"/>
          <p:nvPr/>
        </p:nvSpPr>
        <p:spPr>
          <a:xfrm>
            <a:off x="500034" y="1142984"/>
            <a:ext cx="8072494" cy="526297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es-ES" sz="2800" dirty="0" smtClean="0"/>
              <a:t>Sigue siendo la evasión de los exámenes de ingreso a la educación superior una de las causas fundamentales de la incorporación al Colegio Universitario por encima de la motivación profesional de los estudiantes por la carrera que se le otorga y que además no siempre es la que solicitan.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s-ES" sz="2800" dirty="0" smtClean="0"/>
              <a:t>Los niveles de aprendizaje aún  se muestran de un nivel medio a bajo en la mayoría de los estudiantes, con énfasis en Matemática, Física y Química. Se destaca el Inglés que constituye un requisito de egreso en las carreras universitarias.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85720" y="428604"/>
            <a:ext cx="8501122" cy="612475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363" indent="-360363" algn="just"/>
            <a:r>
              <a:rPr lang="es-ES" sz="2800" dirty="0" smtClean="0"/>
              <a:t>3. Es significativa la cifra de estudiantes  que teniendo otorgada la carrera se  reorienta y no hace efectiva la matrícula.</a:t>
            </a:r>
          </a:p>
          <a:p>
            <a:pPr marL="360363" indent="-360363" algn="just"/>
            <a:r>
              <a:rPr lang="es-ES" sz="2800" dirty="0" smtClean="0"/>
              <a:t>4. Aún la atención a los estudiantes en los objetivos de motivación profesional carece de intencionalidad, sistematicidad y atención diferenciada.</a:t>
            </a:r>
          </a:p>
          <a:p>
            <a:pPr marL="360363" indent="-360363" algn="just"/>
            <a:r>
              <a:rPr lang="es-ES" sz="2800" dirty="0" smtClean="0"/>
              <a:t>5. Las manifestaciones en el comportamiento de los  estudiantes   en:</a:t>
            </a:r>
          </a:p>
          <a:p>
            <a:pPr marL="719138" indent="-269875">
              <a:buFont typeface="Arial" pitchFamily="34" charset="0"/>
              <a:buChar char="•"/>
            </a:pPr>
            <a:r>
              <a:rPr lang="es-ES" sz="2800" dirty="0" smtClean="0"/>
              <a:t>Insuficiente dedicación al estudio,</a:t>
            </a:r>
          </a:p>
          <a:p>
            <a:pPr marL="719138" indent="-269875">
              <a:buFont typeface="Arial" pitchFamily="34" charset="0"/>
              <a:buChar char="•"/>
            </a:pPr>
            <a:r>
              <a:rPr lang="es-ES" sz="2800" dirty="0" smtClean="0"/>
              <a:t>Uso incorrecto del uniforme,</a:t>
            </a:r>
          </a:p>
          <a:p>
            <a:pPr marL="719138" indent="-269875">
              <a:buFont typeface="Arial" pitchFamily="34" charset="0"/>
              <a:buChar char="•"/>
            </a:pPr>
            <a:r>
              <a:rPr lang="es-ES" sz="2800" dirty="0" smtClean="0"/>
              <a:t>Empleo de los teléfonos móviles en las clases,</a:t>
            </a:r>
          </a:p>
          <a:p>
            <a:pPr marL="719138" indent="-269875">
              <a:buFont typeface="Arial" pitchFamily="34" charset="0"/>
              <a:buChar char="•"/>
            </a:pPr>
            <a:r>
              <a:rPr lang="es-ES" sz="2800" dirty="0" smtClean="0"/>
              <a:t>Comportamiento en los diferentes escenarios,</a:t>
            </a:r>
          </a:p>
          <a:p>
            <a:pPr marL="719138" indent="-269875">
              <a:buFont typeface="Arial" pitchFamily="34" charset="0"/>
              <a:buChar char="•"/>
            </a:pPr>
            <a:r>
              <a:rPr lang="es-ES" sz="2800" dirty="0" smtClean="0"/>
              <a:t>Participación de  los padres  en el proceso formativo de sus hijos. 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87496" y="404664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/>
              <a:t>Prioridades para el claustro</a:t>
            </a:r>
            <a:endParaRPr lang="es-ES" sz="3200" b="1" dirty="0"/>
          </a:p>
        </p:txBody>
      </p:sp>
      <p:sp>
        <p:nvSpPr>
          <p:cNvPr id="3" name="2 CuadroTexto"/>
          <p:cNvSpPr txBox="1"/>
          <p:nvPr/>
        </p:nvSpPr>
        <p:spPr>
          <a:xfrm>
            <a:off x="357158" y="1196752"/>
            <a:ext cx="8501122" cy="526297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es-ES" sz="2800" dirty="0" smtClean="0"/>
              <a:t>Profundizar en el proceso de selección y compromiso de los estudiantes que solicitan el ingreso al Colegio Universitario en coordinación con las direcciones municipales de educación y los preuniversitarios.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ES" sz="2800" dirty="0" smtClean="0"/>
              <a:t>Profundizar en la labor educativa del claustro del Colegio Universitario dirigidos a la atención a las diferencias individuales en las direcciones siguientes:</a:t>
            </a:r>
          </a:p>
          <a:p>
            <a:pPr marL="800100" indent="-266700" algn="just">
              <a:buFont typeface="Arial" pitchFamily="34" charset="0"/>
              <a:buChar char="•"/>
            </a:pPr>
            <a:r>
              <a:rPr lang="es-ES" sz="2800" dirty="0" smtClean="0"/>
              <a:t>Motivación profesional por la carrera solicitada,</a:t>
            </a:r>
          </a:p>
          <a:p>
            <a:pPr marL="800100" indent="-266700" algn="just">
              <a:buFont typeface="Arial" pitchFamily="34" charset="0"/>
              <a:buChar char="•"/>
            </a:pPr>
            <a:r>
              <a:rPr lang="es-ES" sz="2800" dirty="0" smtClean="0"/>
              <a:t>Métodos para la autogestión del aprendizaje,</a:t>
            </a:r>
          </a:p>
          <a:p>
            <a:pPr marL="800100" indent="-266700">
              <a:buFont typeface="Arial" pitchFamily="34" charset="0"/>
              <a:buChar char="•"/>
            </a:pPr>
            <a:r>
              <a:rPr lang="es-ES" sz="2800" dirty="0" smtClean="0"/>
              <a:t>Exigencias en los modos de comportamiento en las áreas universitarias y aplicación consecuente del reglamento docente disciplinario.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14282" y="233204"/>
            <a:ext cx="8572560" cy="627864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363" indent="-360363" algn="just"/>
            <a:r>
              <a:rPr lang="es-ES" sz="2800" dirty="0" smtClean="0"/>
              <a:t>3. Fortalecer el trabajo de los profesores que integran el claustro del Colegio Universitario sobre el proceso de perfeccionamiento en el preuniversitario, las adecuaciones curriculares aprobadas por el MINED a partir del calendario académico ajustado y sobre los fundamentos de los planes de estudio E.</a:t>
            </a:r>
          </a:p>
          <a:p>
            <a:pPr marL="360363" indent="-360363" algn="just"/>
            <a:r>
              <a:rPr lang="es-ES" sz="2800" dirty="0" smtClean="0"/>
              <a:t>4. Velar por la organización del proceso docente educativo atendiendo con rigor a las medidas higiénico sanitarias que exige cada momento:</a:t>
            </a:r>
          </a:p>
          <a:p>
            <a:pPr marL="817563" indent="-457200" algn="just">
              <a:lnSpc>
                <a:spcPts val="3000"/>
              </a:lnSpc>
              <a:buFont typeface="Wingdings" pitchFamily="2" charset="2"/>
              <a:buChar char="v"/>
            </a:pPr>
            <a:r>
              <a:rPr lang="es-ES" sz="2800" dirty="0" smtClean="0"/>
              <a:t>el distanciamiento físico de trabajadores y estudiantes; </a:t>
            </a:r>
          </a:p>
          <a:p>
            <a:pPr marL="817563" indent="-457200" algn="just">
              <a:lnSpc>
                <a:spcPts val="3000"/>
              </a:lnSpc>
              <a:buFont typeface="Wingdings" pitchFamily="2" charset="2"/>
              <a:buChar char="v"/>
            </a:pPr>
            <a:r>
              <a:rPr lang="es-ES" sz="2800" dirty="0" smtClean="0"/>
              <a:t>el uso permanente del </a:t>
            </a:r>
            <a:r>
              <a:rPr lang="es-ES" sz="2800" dirty="0" err="1" smtClean="0"/>
              <a:t>nasobuco</a:t>
            </a:r>
            <a:r>
              <a:rPr lang="es-ES" sz="2800" dirty="0" smtClean="0"/>
              <a:t> o mascarilla; </a:t>
            </a:r>
          </a:p>
          <a:p>
            <a:pPr marL="817563" indent="-457200" algn="just">
              <a:lnSpc>
                <a:spcPts val="3000"/>
              </a:lnSpc>
              <a:buFont typeface="Wingdings" pitchFamily="2" charset="2"/>
              <a:buChar char="v"/>
            </a:pPr>
            <a:r>
              <a:rPr lang="es-ES" sz="2800" dirty="0" smtClean="0"/>
              <a:t>el lavado sistemático  de las manos y;</a:t>
            </a:r>
          </a:p>
          <a:p>
            <a:pPr marL="817563" indent="-457200" algn="just">
              <a:lnSpc>
                <a:spcPts val="3000"/>
              </a:lnSpc>
              <a:buFont typeface="Wingdings" pitchFamily="2" charset="2"/>
              <a:buChar char="v"/>
            </a:pPr>
            <a:r>
              <a:rPr lang="es-ES" sz="2800" dirty="0" smtClean="0"/>
              <a:t> la ubicación de los pasos podálicos en todas las entradas.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428596" y="214290"/>
            <a:ext cx="7929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/>
              <a:t>Sistema de trabajo</a:t>
            </a:r>
            <a:endParaRPr lang="es-ES" sz="2800" b="1" dirty="0"/>
          </a:p>
        </p:txBody>
      </p:sp>
      <p:sp>
        <p:nvSpPr>
          <p:cNvPr id="3" name="2 CuadroTexto"/>
          <p:cNvSpPr txBox="1"/>
          <p:nvPr/>
        </p:nvSpPr>
        <p:spPr>
          <a:xfrm>
            <a:off x="285720" y="785794"/>
            <a:ext cx="8572560" cy="56938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es-ES" sz="2800" dirty="0" smtClean="0"/>
              <a:t>Coordinación del CUM y la DME  para la atención a los estudiantes en los preuniversitarios.</a:t>
            </a:r>
          </a:p>
          <a:p>
            <a:pPr marL="342900" indent="-342900" algn="just">
              <a:buAutoNum type="arabicPeriod"/>
            </a:pPr>
            <a:r>
              <a:rPr lang="es-ES" sz="2800" dirty="0" smtClean="0"/>
              <a:t>Analizar sistemáticamente los problemas de aprendizaje de los estudiantes y su comunicación a la dirección de los preuniversitarios. </a:t>
            </a:r>
          </a:p>
          <a:p>
            <a:pPr marL="342900" indent="-342900" algn="just">
              <a:buAutoNum type="arabicPeriod"/>
            </a:pPr>
            <a:r>
              <a:rPr lang="es-ES" sz="2800" dirty="0" smtClean="0"/>
              <a:t>Planificar el sistema de actividades de orientación profesional hacia las carreras priorizadas.</a:t>
            </a:r>
          </a:p>
          <a:p>
            <a:pPr marL="342900" indent="-342900" algn="just">
              <a:buAutoNum type="arabicPeriod"/>
            </a:pPr>
            <a:r>
              <a:rPr lang="es-ES" sz="2800" dirty="0" smtClean="0"/>
              <a:t>Permanencia del profesor guía en la atención diferenciada a los estudiantes, la realización de las reuniones de padres y comunicación con el colectivo de profesores.</a:t>
            </a:r>
          </a:p>
          <a:p>
            <a:pPr marL="342900" indent="-342900" algn="just">
              <a:buAutoNum type="arabicPeriod"/>
            </a:pPr>
            <a:r>
              <a:rPr lang="es-ES" sz="2800" dirty="0" smtClean="0"/>
              <a:t>Realizar los controles por la dirección del CUM a las aulas con estudiantes  del Colegio Universitario.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85720" y="928670"/>
            <a:ext cx="8501122" cy="569386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0363" indent="-360363" algn="just">
              <a:buFont typeface="Wingdings" pitchFamily="2" charset="2"/>
              <a:buChar char="q"/>
            </a:pPr>
            <a:r>
              <a:rPr lang="es-ES" sz="2800" dirty="0" smtClean="0"/>
              <a:t>Recorrido por los preuniversitarios (5 al 8  de octubre).</a:t>
            </a:r>
          </a:p>
          <a:p>
            <a:pPr marL="719138" indent="-269875" algn="just">
              <a:buFont typeface="Wingdings" pitchFamily="2" charset="2"/>
              <a:buChar char="v"/>
            </a:pPr>
            <a:r>
              <a:rPr lang="es-ES" sz="2800" dirty="0" smtClean="0"/>
              <a:t>Intercambio  con los estudiantes.</a:t>
            </a:r>
          </a:p>
          <a:p>
            <a:pPr marL="719138" indent="-269875" algn="just">
              <a:buFont typeface="Wingdings" pitchFamily="2" charset="2"/>
              <a:buChar char="v"/>
            </a:pPr>
            <a:r>
              <a:rPr lang="es-ES" sz="2800" dirty="0" smtClean="0"/>
              <a:t>Aplicación de encuestas.</a:t>
            </a:r>
          </a:p>
          <a:p>
            <a:pPr marL="719138" indent="-269875" algn="just">
              <a:buFont typeface="Wingdings" pitchFamily="2" charset="2"/>
              <a:buChar char="v"/>
            </a:pPr>
            <a:r>
              <a:rPr lang="es-ES" sz="2800" dirty="0" smtClean="0"/>
              <a:t>Revisión de expedientes acumulativos.</a:t>
            </a:r>
          </a:p>
          <a:p>
            <a:pPr marL="360363" indent="-360363" algn="just">
              <a:buFont typeface="Wingdings" pitchFamily="2" charset="2"/>
              <a:buChar char="q"/>
            </a:pPr>
            <a:r>
              <a:rPr lang="es-ES" sz="2800" dirty="0" smtClean="0"/>
              <a:t>Procesamiento y valoración de las encuestas y expedientes acumulativos.</a:t>
            </a:r>
          </a:p>
          <a:p>
            <a:pPr marL="360363" indent="-360363" algn="just">
              <a:buFont typeface="Wingdings" pitchFamily="2" charset="2"/>
              <a:buChar char="q"/>
            </a:pPr>
            <a:r>
              <a:rPr lang="es-ES" sz="2800" dirty="0" smtClean="0"/>
              <a:t>Preselección de los estudiantes  y </a:t>
            </a:r>
            <a:r>
              <a:rPr lang="es-ES" sz="2800" dirty="0" err="1" smtClean="0"/>
              <a:t>preotorgamiento</a:t>
            </a:r>
            <a:r>
              <a:rPr lang="es-ES" sz="2800" dirty="0" smtClean="0"/>
              <a:t> según plan de plazas.</a:t>
            </a:r>
          </a:p>
          <a:p>
            <a:pPr marL="360363" indent="-360363" algn="just">
              <a:buFont typeface="Wingdings" pitchFamily="2" charset="2"/>
              <a:buChar char="q"/>
            </a:pPr>
            <a:r>
              <a:rPr lang="es-ES" sz="2800" dirty="0" smtClean="0"/>
              <a:t>Elaboración de los registros y organización de los grupos.</a:t>
            </a:r>
          </a:p>
          <a:p>
            <a:pPr marL="360363" indent="-360363" algn="just">
              <a:buFont typeface="Wingdings" pitchFamily="2" charset="2"/>
              <a:buChar char="q"/>
            </a:pPr>
            <a:r>
              <a:rPr lang="es-ES" sz="2800" dirty="0" smtClean="0"/>
              <a:t>Reunión de padres  los días 21 al 23 de octubre.</a:t>
            </a:r>
          </a:p>
          <a:p>
            <a:pPr marL="360363" indent="-360363" algn="just">
              <a:buFont typeface="Wingdings" pitchFamily="2" charset="2"/>
              <a:buChar char="q"/>
            </a:pPr>
            <a:r>
              <a:rPr lang="es-ES" sz="2800" dirty="0" smtClean="0"/>
              <a:t>Recibimiento de los estudiantes en matutino especial  el lunes </a:t>
            </a:r>
            <a:r>
              <a:rPr lang="es-ES" sz="2800" b="1" dirty="0" smtClean="0"/>
              <a:t>2 de noviembre  </a:t>
            </a:r>
            <a:r>
              <a:rPr lang="es-ES" sz="2800" dirty="0" smtClean="0"/>
              <a:t>a las 08.00 hrs.</a:t>
            </a:r>
            <a:endParaRPr lang="es-ES" dirty="0"/>
          </a:p>
        </p:txBody>
      </p:sp>
      <p:sp>
        <p:nvSpPr>
          <p:cNvPr id="3" name="2 CuadroTexto"/>
          <p:cNvSpPr txBox="1"/>
          <p:nvPr/>
        </p:nvSpPr>
        <p:spPr>
          <a:xfrm>
            <a:off x="714348" y="285728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/>
              <a:t>Plan de actividades para octubre de 2020</a:t>
            </a:r>
            <a:endParaRPr lang="es-E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39552" y="260648"/>
            <a:ext cx="8208912" cy="3670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ts val="3100"/>
              </a:lnSpc>
              <a:buFont typeface="Wingdings" pitchFamily="2" charset="2"/>
              <a:buChar char="q"/>
            </a:pPr>
            <a:r>
              <a:rPr lang="es-MX" sz="2800" dirty="0" smtClean="0"/>
              <a:t>Organización </a:t>
            </a:r>
            <a:r>
              <a:rPr lang="es-MX" sz="2800" dirty="0"/>
              <a:t>del proceso docente </a:t>
            </a:r>
            <a:r>
              <a:rPr lang="es-MX" sz="2800" dirty="0" smtClean="0"/>
              <a:t>en el </a:t>
            </a:r>
            <a:r>
              <a:rPr lang="es-MX" sz="2800" b="1" dirty="0"/>
              <a:t>curso diurno  </a:t>
            </a:r>
            <a:r>
              <a:rPr lang="es-MX" sz="2800" dirty="0"/>
              <a:t>atendiendo a las medidas sanitarias:</a:t>
            </a:r>
          </a:p>
          <a:p>
            <a:pPr marL="457200" indent="76200" algn="just">
              <a:lnSpc>
                <a:spcPts val="3100"/>
              </a:lnSpc>
              <a:buFont typeface="Wingdings" pitchFamily="2" charset="2"/>
              <a:buChar char="v"/>
            </a:pPr>
            <a:r>
              <a:rPr lang="es-MX" sz="2800" dirty="0"/>
              <a:t>   30 carreras presenciales y 28 no presenciales</a:t>
            </a:r>
          </a:p>
          <a:p>
            <a:pPr marL="457200" indent="-457200" algn="just">
              <a:lnSpc>
                <a:spcPts val="3100"/>
              </a:lnSpc>
              <a:buFont typeface="Wingdings" pitchFamily="2" charset="2"/>
              <a:buChar char="q"/>
            </a:pPr>
            <a:r>
              <a:rPr lang="es-MX" sz="2800" dirty="0" smtClean="0"/>
              <a:t>Organización de </a:t>
            </a:r>
            <a:r>
              <a:rPr lang="es-MX" sz="2800" dirty="0"/>
              <a:t>la frecuencia </a:t>
            </a:r>
            <a:r>
              <a:rPr lang="es-MX" sz="2800" dirty="0" smtClean="0"/>
              <a:t>del </a:t>
            </a:r>
            <a:r>
              <a:rPr lang="es-MX" sz="2800" b="1" dirty="0"/>
              <a:t>CPE </a:t>
            </a:r>
            <a:r>
              <a:rPr lang="es-MX" sz="2800" dirty="0" smtClean="0"/>
              <a:t>según las posibilidades en facultades y CUM.</a:t>
            </a:r>
            <a:endParaRPr lang="es-MX" sz="2800" dirty="0"/>
          </a:p>
          <a:p>
            <a:pPr marL="533400" indent="-533400" algn="just">
              <a:lnSpc>
                <a:spcPts val="3100"/>
              </a:lnSpc>
              <a:buFont typeface="Wingdings" pitchFamily="2" charset="2"/>
              <a:buChar char="q"/>
            </a:pPr>
            <a:r>
              <a:rPr lang="es-MX" sz="2800" dirty="0" smtClean="0"/>
              <a:t>Establecimiento de las líneas y objetivos del trabajo metodológico </a:t>
            </a:r>
            <a:r>
              <a:rPr lang="es-ES" sz="2800" b="1" dirty="0" smtClean="0">
                <a:solidFill>
                  <a:srgbClr val="FF0000"/>
                </a:solidFill>
              </a:rPr>
              <a:t>de </a:t>
            </a:r>
            <a:r>
              <a:rPr lang="es-ES" sz="2800" b="1" dirty="0">
                <a:solidFill>
                  <a:srgbClr val="FF0000"/>
                </a:solidFill>
              </a:rPr>
              <a:t>las carreras y programas de ciclo corto </a:t>
            </a:r>
            <a:r>
              <a:rPr lang="es-ES" sz="2800" b="1" dirty="0" smtClean="0">
                <a:solidFill>
                  <a:srgbClr val="FF0000"/>
                </a:solidFill>
              </a:rPr>
              <a:t>dirigido</a:t>
            </a:r>
            <a:r>
              <a:rPr lang="es-ES" sz="2800" dirty="0" smtClean="0"/>
              <a:t> al </a:t>
            </a:r>
            <a:r>
              <a:rPr lang="es-ES" sz="2800" dirty="0"/>
              <a:t>desarrollo del proceso de validación de las adecuaciones </a:t>
            </a:r>
            <a:r>
              <a:rPr lang="es-ES" sz="2800" dirty="0" smtClean="0"/>
              <a:t>curriculares.</a:t>
            </a:r>
          </a:p>
        </p:txBody>
      </p:sp>
      <p:sp>
        <p:nvSpPr>
          <p:cNvPr id="3" name="2 Rectángulo"/>
          <p:cNvSpPr/>
          <p:nvPr/>
        </p:nvSpPr>
        <p:spPr>
          <a:xfrm>
            <a:off x="2771800" y="5445224"/>
            <a:ext cx="53837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Nuevo calendario</a:t>
            </a:r>
            <a:endParaRPr lang="es-E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3" descr="HOMBRE PREOCUPADO PENSATIV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2" y="4415124"/>
            <a:ext cx="2592288" cy="2063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2267744" y="3967256"/>
            <a:ext cx="64807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indent="-360363" algn="just">
              <a:buFont typeface="Wingdings" pitchFamily="2" charset="2"/>
              <a:buChar char="q"/>
            </a:pPr>
            <a:r>
              <a:rPr lang="es-MX" sz="2800" b="1" dirty="0">
                <a:solidFill>
                  <a:srgbClr val="0070C0"/>
                </a:solidFill>
              </a:rPr>
              <a:t>Se han seguido implementando adecuaciones al calendario a partir de la complejidad actual de la pandemia</a:t>
            </a:r>
            <a:r>
              <a:rPr lang="es-MX" sz="2800" b="1" dirty="0" smtClean="0">
                <a:solidFill>
                  <a:srgbClr val="0070C0"/>
                </a:solidFill>
              </a:rPr>
              <a:t>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0745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611560" y="961182"/>
            <a:ext cx="8064896" cy="16825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ts val="3100"/>
              </a:lnSpc>
            </a:pPr>
            <a:r>
              <a:rPr lang="es-ES" sz="2800" dirty="0" smtClean="0"/>
              <a:t>Planificación de las actividades </a:t>
            </a:r>
            <a:r>
              <a:rPr lang="es-ES" sz="2800" dirty="0" err="1" smtClean="0"/>
              <a:t>extradocentes</a:t>
            </a:r>
            <a:r>
              <a:rPr lang="es-ES" sz="2800" dirty="0" smtClean="0"/>
              <a:t>  para los sábados quincenalmente (conferencias, visitas a museos, intercambio con profesores y estudiantes de la carrera, etc.).</a:t>
            </a:r>
            <a:endParaRPr lang="es-ES" sz="2800" dirty="0"/>
          </a:p>
        </p:txBody>
      </p:sp>
      <p:sp>
        <p:nvSpPr>
          <p:cNvPr id="3" name="2 CuadroTexto"/>
          <p:cNvSpPr txBox="1"/>
          <p:nvPr/>
        </p:nvSpPr>
        <p:spPr>
          <a:xfrm>
            <a:off x="611560" y="4701818"/>
            <a:ext cx="8175282" cy="88742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ts val="3100"/>
              </a:lnSpc>
            </a:pPr>
            <a:r>
              <a:rPr lang="es-ES" sz="2800" dirty="0" smtClean="0"/>
              <a:t>Actualización  de la situación de los estudiantes a las direcciones de los preuniversitarios. Quincenal</a:t>
            </a:r>
            <a:endParaRPr lang="es-ES" sz="2800" dirty="0"/>
          </a:p>
        </p:txBody>
      </p:sp>
      <p:sp>
        <p:nvSpPr>
          <p:cNvPr id="4" name="3 CuadroTexto"/>
          <p:cNvSpPr txBox="1"/>
          <p:nvPr/>
        </p:nvSpPr>
        <p:spPr>
          <a:xfrm>
            <a:off x="611560" y="2990130"/>
            <a:ext cx="8175282" cy="138499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sz="2800" dirty="0" smtClean="0"/>
              <a:t>Estrategia de trabajo con los preuniversitarios. Intercambio de los psicopedagogos y profesores guía del Colegio Universitario.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85720" y="214290"/>
            <a:ext cx="83582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600"/>
              </a:lnSpc>
            </a:pPr>
            <a:r>
              <a:rPr lang="es-ES" sz="3200" b="1" dirty="0" smtClean="0">
                <a:solidFill>
                  <a:srgbClr val="FF0000"/>
                </a:solidFill>
              </a:rPr>
              <a:t>Análisis de la formación integral de pregrado. Informe curso 2019 – 2020.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539552" y="1268760"/>
            <a:ext cx="8104414" cy="2362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ts val="3600"/>
              </a:lnSpc>
              <a:buFont typeface="Wingdings" pitchFamily="2" charset="2"/>
              <a:buChar char="v"/>
            </a:pPr>
            <a:r>
              <a:rPr lang="es-MX" sz="3200" b="1" dirty="0" smtClean="0"/>
              <a:t>Curso diurno: comenzar a analizar los resultados  docentes de las carreras</a:t>
            </a:r>
          </a:p>
          <a:p>
            <a:pPr indent="361950">
              <a:lnSpc>
                <a:spcPts val="3500"/>
              </a:lnSpc>
            </a:pPr>
            <a:r>
              <a:rPr lang="es-MX" sz="3200" dirty="0" smtClean="0"/>
              <a:t>Grupo 1:  A partir del 20 de octubre</a:t>
            </a:r>
          </a:p>
          <a:p>
            <a:pPr indent="361950">
              <a:lnSpc>
                <a:spcPts val="3500"/>
              </a:lnSpc>
            </a:pPr>
            <a:r>
              <a:rPr lang="es-MX" sz="3200" dirty="0" smtClean="0"/>
              <a:t>Grupo 2:  A partir del 30 de noviembre</a:t>
            </a:r>
          </a:p>
          <a:p>
            <a:pPr indent="361950">
              <a:lnSpc>
                <a:spcPts val="3500"/>
              </a:lnSpc>
            </a:pPr>
            <a:r>
              <a:rPr lang="es-MX" sz="3200" dirty="0" smtClean="0"/>
              <a:t>Grupo 3:  A partir del 9 de noviembre</a:t>
            </a:r>
            <a:endParaRPr lang="es-ES" sz="3200" dirty="0"/>
          </a:p>
        </p:txBody>
      </p:sp>
      <p:sp>
        <p:nvSpPr>
          <p:cNvPr id="4" name="3 CuadroTexto"/>
          <p:cNvSpPr txBox="1"/>
          <p:nvPr/>
        </p:nvSpPr>
        <p:spPr>
          <a:xfrm>
            <a:off x="539552" y="3645024"/>
            <a:ext cx="8104414" cy="1887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ts val="3500"/>
              </a:lnSpc>
              <a:buFont typeface="Wingdings" pitchFamily="2" charset="2"/>
              <a:buChar char="v"/>
            </a:pPr>
            <a:r>
              <a:rPr lang="es-MX" sz="3200" b="1" dirty="0" smtClean="0"/>
              <a:t>Curso por encuentros y a distancia: </a:t>
            </a:r>
            <a:r>
              <a:rPr lang="es-MX" sz="3200" b="1" dirty="0"/>
              <a:t>comenzar a analizar los resultados  docentes de las carreras</a:t>
            </a:r>
            <a:r>
              <a:rPr lang="es-MX" sz="3200" dirty="0" smtClean="0"/>
              <a:t>  a partir del 30 de noviembre</a:t>
            </a:r>
            <a:endParaRPr lang="es-ES" sz="3200" dirty="0"/>
          </a:p>
        </p:txBody>
      </p:sp>
      <p:sp>
        <p:nvSpPr>
          <p:cNvPr id="5" name="4 CuadroTexto"/>
          <p:cNvSpPr txBox="1"/>
          <p:nvPr/>
        </p:nvSpPr>
        <p:spPr>
          <a:xfrm>
            <a:off x="539552" y="5661248"/>
            <a:ext cx="8104414" cy="990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s-MX" sz="3200" b="1" dirty="0" smtClean="0"/>
              <a:t>Entrega de informe de facultades y CUM    el </a:t>
            </a:r>
            <a:r>
              <a:rPr lang="es-MX" sz="3200" b="1" dirty="0" smtClean="0">
                <a:solidFill>
                  <a:srgbClr val="FF0000"/>
                </a:solidFill>
              </a:rPr>
              <a:t>20 de diciembre de 2020</a:t>
            </a:r>
            <a:endParaRPr lang="es-E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428596" y="285728"/>
            <a:ext cx="8358246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300"/>
              </a:lnSpc>
            </a:pPr>
            <a:r>
              <a:rPr lang="es-ES" sz="3200" b="1" dirty="0" smtClean="0"/>
              <a:t>Superación y trabajo metodológico de jefes de departamento y coordinadores de carrera en los CUM.</a:t>
            </a:r>
            <a:endParaRPr lang="es-ES" sz="3200" b="1" dirty="0"/>
          </a:p>
        </p:txBody>
      </p:sp>
      <p:sp>
        <p:nvSpPr>
          <p:cNvPr id="3" name="2 CuadroTexto"/>
          <p:cNvSpPr txBox="1"/>
          <p:nvPr/>
        </p:nvSpPr>
        <p:spPr>
          <a:xfrm>
            <a:off x="678250" y="1775718"/>
            <a:ext cx="81907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es-MX" sz="3200" dirty="0" smtClean="0"/>
              <a:t>Modelo pedagógico de educación a distancia.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es-MX" sz="3200" dirty="0" smtClean="0"/>
              <a:t>Empleo de las plataformas interactivas</a:t>
            </a:r>
            <a:endParaRPr lang="es-ES" sz="3200" dirty="0"/>
          </a:p>
        </p:txBody>
      </p:sp>
      <p:sp>
        <p:nvSpPr>
          <p:cNvPr id="5" name="4 Flecha abajo"/>
          <p:cNvSpPr/>
          <p:nvPr/>
        </p:nvSpPr>
        <p:spPr>
          <a:xfrm>
            <a:off x="3563888" y="3068960"/>
            <a:ext cx="2160240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CuadroTexto"/>
          <p:cNvSpPr txBox="1"/>
          <p:nvPr/>
        </p:nvSpPr>
        <p:spPr>
          <a:xfrm>
            <a:off x="827584" y="3789040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FF0000"/>
                </a:solidFill>
              </a:rPr>
              <a:t>Concepción didáctica de la clase encuentro</a:t>
            </a:r>
            <a:endParaRPr lang="es-ES" sz="3200" b="1" dirty="0">
              <a:solidFill>
                <a:srgbClr val="FF0000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6072198" y="5570076"/>
            <a:ext cx="2571768" cy="837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s-MX" sz="2800" b="1" dirty="0" smtClean="0"/>
              <a:t>Sectores estratégicos</a:t>
            </a:r>
            <a:endParaRPr lang="es-ES" sz="2800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6132698" y="5138028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 smtClean="0"/>
              <a:t>Desarrollo local</a:t>
            </a:r>
            <a:endParaRPr lang="es-ES" sz="2800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976400" y="5019604"/>
            <a:ext cx="25922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 smtClean="0"/>
              <a:t>Principio de la esencialidad de los contenidos</a:t>
            </a:r>
            <a:endParaRPr lang="es-ES" sz="2800" b="1" dirty="0"/>
          </a:p>
        </p:txBody>
      </p:sp>
      <p:sp>
        <p:nvSpPr>
          <p:cNvPr id="11" name="10 Flecha arriba"/>
          <p:cNvSpPr/>
          <p:nvPr/>
        </p:nvSpPr>
        <p:spPr>
          <a:xfrm>
            <a:off x="4139952" y="4509120"/>
            <a:ext cx="1224136" cy="317862"/>
          </a:xfrm>
          <a:prstGeom prst="up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Flecha arriba"/>
          <p:cNvSpPr/>
          <p:nvPr/>
        </p:nvSpPr>
        <p:spPr>
          <a:xfrm>
            <a:off x="1660476" y="4509120"/>
            <a:ext cx="1224136" cy="31786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12 Flecha arriba"/>
          <p:cNvSpPr/>
          <p:nvPr/>
        </p:nvSpPr>
        <p:spPr>
          <a:xfrm>
            <a:off x="6588224" y="4539898"/>
            <a:ext cx="1224136" cy="31786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CuadroTexto"/>
          <p:cNvSpPr txBox="1"/>
          <p:nvPr/>
        </p:nvSpPr>
        <p:spPr>
          <a:xfrm>
            <a:off x="3923928" y="5119052"/>
            <a:ext cx="20162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 smtClean="0"/>
              <a:t>Sistema de evaluación</a:t>
            </a:r>
            <a:endParaRPr lang="es-E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214282" y="1214422"/>
            <a:ext cx="8715436" cy="5357850"/>
          </a:xfrm>
          <a:ln w="57150">
            <a:solidFill>
              <a:srgbClr val="0070C0"/>
            </a:solidFill>
          </a:ln>
        </p:spPr>
        <p:txBody>
          <a:bodyPr>
            <a:normAutofit fontScale="62500" lnSpcReduction="20000"/>
          </a:bodyPr>
          <a:lstStyle/>
          <a:p>
            <a:pPr algn="just">
              <a:spcBef>
                <a:spcPts val="600"/>
              </a:spcBef>
              <a:buFont typeface="Wingdings" pitchFamily="2" charset="2"/>
              <a:buChar char="q"/>
            </a:pPr>
            <a:r>
              <a:rPr lang="es-ES" sz="4500" dirty="0" smtClean="0"/>
              <a:t>Fortalecer en la EETPI la concientización de los estudiantes para asumir con responsabilidad las medidas higiénico sanitarias actuales o de otras situaciones de contingencia y los cambios  que generan.</a:t>
            </a:r>
          </a:p>
          <a:p>
            <a:pPr algn="just">
              <a:buFont typeface="Wingdings" pitchFamily="2" charset="2"/>
              <a:buChar char="q"/>
            </a:pPr>
            <a:r>
              <a:rPr lang="es-ES_tradnl" sz="4500" dirty="0" smtClean="0"/>
              <a:t>El empleo, desde la normalidad, de plataformas interactivas, los grupos de </a:t>
            </a:r>
            <a:r>
              <a:rPr lang="es-ES_tradnl" sz="4500" dirty="0" err="1" smtClean="0"/>
              <a:t>WathsApp</a:t>
            </a:r>
            <a:r>
              <a:rPr lang="es-ES_tradnl" sz="4500" dirty="0" smtClean="0"/>
              <a:t> y otras redes sociales que aseguren la comunicación profesor-estudiante y estudiante-estudiante y el acceso a la información.</a:t>
            </a:r>
          </a:p>
          <a:p>
            <a:pPr algn="just">
              <a:buFont typeface="Wingdings" pitchFamily="2" charset="2"/>
              <a:buChar char="q"/>
            </a:pPr>
            <a:r>
              <a:rPr lang="es-ES_tradnl" sz="4500" dirty="0" smtClean="0"/>
              <a:t>Potenciar el vínculo carrera, programa de ciclo corto -unidad docente y otras instituciones del municipio.</a:t>
            </a:r>
          </a:p>
          <a:p>
            <a:pPr algn="just">
              <a:buFont typeface="Wingdings" pitchFamily="2" charset="2"/>
              <a:buChar char="q"/>
            </a:pPr>
            <a:r>
              <a:rPr lang="es-ES_tradnl" sz="4500" dirty="0" smtClean="0"/>
              <a:t> Seguimiento y control de las carreras al desempeño de los Centros Universitarios Municipales en la atención al Curso Diurno.</a:t>
            </a:r>
          </a:p>
          <a:p>
            <a:pPr algn="just">
              <a:buFont typeface="Wingdings" pitchFamily="2" charset="2"/>
              <a:buChar char="q"/>
            </a:pPr>
            <a:endParaRPr lang="es-ES_tradnl" sz="3200" dirty="0" smtClean="0"/>
          </a:p>
          <a:p>
            <a:pPr algn="just">
              <a:buFont typeface="Wingdings" pitchFamily="2" charset="2"/>
              <a:buChar char="q"/>
            </a:pPr>
            <a:endParaRPr lang="es-ES_tradnl" sz="3200" dirty="0" smtClean="0"/>
          </a:p>
          <a:p>
            <a:pPr algn="just">
              <a:buFont typeface="Wingdings" pitchFamily="2" charset="2"/>
              <a:buChar char="q"/>
            </a:pPr>
            <a:endParaRPr lang="es-ES_tradnl" sz="3200" dirty="0" smtClean="0"/>
          </a:p>
          <a:p>
            <a:endParaRPr lang="es-ES_tradnl" dirty="0"/>
          </a:p>
        </p:txBody>
      </p:sp>
      <p:pic>
        <p:nvPicPr>
          <p:cNvPr id="6" name="Picture 3" descr="G:\coronavirus\coronavirus-banner-300px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71414"/>
            <a:ext cx="2105332" cy="939784"/>
          </a:xfrm>
          <a:prstGeom prst="rect">
            <a:avLst/>
          </a:prstGeom>
          <a:noFill/>
        </p:spPr>
      </p:pic>
      <p:pic>
        <p:nvPicPr>
          <p:cNvPr id="8" name="Picture 2" descr="G:\coronavirus\hLqrTF_16-03-2020_14.03.20.0000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82504"/>
            <a:ext cx="2071702" cy="928694"/>
          </a:xfrm>
          <a:prstGeom prst="rect">
            <a:avLst/>
          </a:prstGeom>
          <a:noFill/>
        </p:spPr>
      </p:pic>
      <p:sp>
        <p:nvSpPr>
          <p:cNvPr id="11" name="10 Rectángulo"/>
          <p:cNvSpPr/>
          <p:nvPr/>
        </p:nvSpPr>
        <p:spPr>
          <a:xfrm>
            <a:off x="3214678" y="285728"/>
            <a:ext cx="269015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Prioridades</a:t>
            </a:r>
            <a:endParaRPr lang="es-E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14300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s-ES" sz="4000" b="1" dirty="0" smtClean="0"/>
              <a:t>Pensar como país</a:t>
            </a:r>
            <a:endParaRPr lang="es-ES" sz="4000" b="1" dirty="0"/>
          </a:p>
        </p:txBody>
      </p:sp>
      <p:sp>
        <p:nvSpPr>
          <p:cNvPr id="34818" name="AutoShape 2" descr="No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12" name="Picture 1" descr="C:\Users\Arelys\Downloads\diaz-canel-primero-de-mayo-azcuy-580x39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3529" y="1417638"/>
            <a:ext cx="3319777" cy="5323730"/>
          </a:xfrm>
          <a:prstGeom prst="rect">
            <a:avLst/>
          </a:prstGeom>
          <a:noFill/>
        </p:spPr>
      </p:pic>
      <p:pic>
        <p:nvPicPr>
          <p:cNvPr id="6" name="Marcador de contenido 5" descr="C:\Users\DDM01\Pictures\presidente.jpg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68" y="1628800"/>
            <a:ext cx="5253776" cy="489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3571868" y="285728"/>
            <a:ext cx="507581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Objetivo de la reunión</a:t>
            </a:r>
            <a:endParaRPr lang="es-E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3357554" y="1214422"/>
            <a:ext cx="542928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800" dirty="0" smtClean="0"/>
              <a:t>Orientar a vicedecanos, subdirectores y jefes de departamento las principales tareas de la formación de pregrado en la sede central y los CUM, su aseguramiento con flexibilidad y objetividad, que posibilite incorporar los ajustes o adecuaciones que la actual situación del país y/o el territorio  demanden.</a:t>
            </a:r>
            <a:endParaRPr lang="es-ES" sz="2800" dirty="0"/>
          </a:p>
        </p:txBody>
      </p:sp>
      <p:grpSp>
        <p:nvGrpSpPr>
          <p:cNvPr id="8" name="7 Grupo"/>
          <p:cNvGrpSpPr/>
          <p:nvPr/>
        </p:nvGrpSpPr>
        <p:grpSpPr>
          <a:xfrm>
            <a:off x="0" y="0"/>
            <a:ext cx="3143240" cy="6858000"/>
            <a:chOff x="0" y="0"/>
            <a:chExt cx="3000364" cy="6858000"/>
          </a:xfrm>
        </p:grpSpPr>
        <p:pic>
          <p:nvPicPr>
            <p:cNvPr id="5" name="Picture 3" descr="G:\coronavirus\coronavirus-banner-300px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3000364" cy="2214554"/>
            </a:xfrm>
            <a:prstGeom prst="rect">
              <a:avLst/>
            </a:prstGeom>
            <a:noFill/>
          </p:spPr>
        </p:pic>
        <p:pic>
          <p:nvPicPr>
            <p:cNvPr id="6" name="Picture 2" descr="C:\Users\Arelys\Downloads\IMG_0040-500x333.jpg"/>
            <p:cNvPicPr>
              <a:picLocks noChangeAspect="1" noChangeArrowheads="1"/>
            </p:cNvPicPr>
            <p:nvPr/>
          </p:nvPicPr>
          <p:blipFill>
            <a:blip r:embed="rId3"/>
            <a:srcRect l="23386"/>
            <a:stretch>
              <a:fillRect/>
            </a:stretch>
          </p:blipFill>
          <p:spPr bwMode="auto">
            <a:xfrm>
              <a:off x="0" y="2137419"/>
              <a:ext cx="3000364" cy="2380081"/>
            </a:xfrm>
            <a:prstGeom prst="rect">
              <a:avLst/>
            </a:prstGeom>
            <a:noFill/>
          </p:spPr>
        </p:pic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203342"/>
              <a:ext cx="3000364" cy="265465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214414" y="142852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/>
              <a:t>Temas a tratar</a:t>
            </a:r>
            <a:endParaRPr lang="es-ES" sz="3200" b="1" dirty="0"/>
          </a:p>
        </p:txBody>
      </p:sp>
      <p:sp>
        <p:nvSpPr>
          <p:cNvPr id="3" name="2 CuadroTexto"/>
          <p:cNvSpPr txBox="1"/>
          <p:nvPr/>
        </p:nvSpPr>
        <p:spPr>
          <a:xfrm>
            <a:off x="285720" y="857232"/>
            <a:ext cx="4643470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3" indent="-449263" algn="just">
              <a:lnSpc>
                <a:spcPts val="3000"/>
              </a:lnSpc>
              <a:buFont typeface="Wingdings" pitchFamily="2" charset="2"/>
              <a:buChar char="q"/>
            </a:pPr>
            <a:r>
              <a:rPr lang="es-ES" sz="2800" dirty="0" smtClean="0"/>
              <a:t>Calendario académico.</a:t>
            </a:r>
          </a:p>
          <a:p>
            <a:pPr marL="449263" indent="-449263" algn="just">
              <a:lnSpc>
                <a:spcPts val="3000"/>
              </a:lnSpc>
              <a:buFont typeface="Wingdings" pitchFamily="2" charset="2"/>
              <a:buChar char="q"/>
            </a:pPr>
            <a:r>
              <a:rPr lang="es-ES" sz="2800" dirty="0" smtClean="0"/>
              <a:t>Adecuaciones curriculares. </a:t>
            </a:r>
          </a:p>
          <a:p>
            <a:pPr marL="449263" indent="-449263" algn="just">
              <a:lnSpc>
                <a:spcPts val="3000"/>
              </a:lnSpc>
              <a:buFont typeface="Wingdings" pitchFamily="2" charset="2"/>
              <a:buChar char="q"/>
            </a:pPr>
            <a:r>
              <a:rPr lang="es-ES" sz="2800" dirty="0" smtClean="0"/>
              <a:t>Tratamiento a la no presencialidad de los estudiantes del curso diurno. </a:t>
            </a:r>
          </a:p>
          <a:p>
            <a:pPr marL="449263" indent="-449263" algn="just">
              <a:lnSpc>
                <a:spcPts val="3000"/>
              </a:lnSpc>
              <a:buFont typeface="Wingdings" pitchFamily="2" charset="2"/>
              <a:buChar char="q"/>
            </a:pPr>
            <a:r>
              <a:rPr lang="es-ES" sz="2800" dirty="0" smtClean="0"/>
              <a:t>Proyección del próximo curso. </a:t>
            </a:r>
          </a:p>
          <a:p>
            <a:pPr marL="449263" indent="-449263" algn="just">
              <a:lnSpc>
                <a:spcPts val="3000"/>
              </a:lnSpc>
              <a:buFont typeface="Wingdings" pitchFamily="2" charset="2"/>
              <a:buChar char="q"/>
            </a:pPr>
            <a:r>
              <a:rPr lang="es-ES" sz="2800" dirty="0" smtClean="0"/>
              <a:t>Colegio Universitario.</a:t>
            </a:r>
          </a:p>
          <a:p>
            <a:pPr marL="449263" indent="-449263" algn="just">
              <a:lnSpc>
                <a:spcPts val="3000"/>
              </a:lnSpc>
              <a:buFont typeface="Wingdings" pitchFamily="2" charset="2"/>
              <a:buChar char="q"/>
            </a:pPr>
            <a:r>
              <a:rPr lang="es-ES" sz="2800" dirty="0" smtClean="0"/>
              <a:t>Análisis de la formación integral de pregrado. Informe  del curso 2019 – 2020.</a:t>
            </a:r>
          </a:p>
          <a:p>
            <a:pPr marL="449263" indent="-449263" algn="just">
              <a:lnSpc>
                <a:spcPts val="3000"/>
              </a:lnSpc>
              <a:buFont typeface="Wingdings" pitchFamily="2" charset="2"/>
              <a:buChar char="q"/>
            </a:pPr>
            <a:r>
              <a:rPr lang="es-ES" sz="2800" dirty="0" smtClean="0"/>
              <a:t>Superación y trabajo metodológico.</a:t>
            </a:r>
            <a:endParaRPr lang="es-ES" dirty="0"/>
          </a:p>
        </p:txBody>
      </p:sp>
      <p:pic>
        <p:nvPicPr>
          <p:cNvPr id="4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040" y="0"/>
            <a:ext cx="366896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395536" y="1428736"/>
            <a:ext cx="835292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3400" indent="-533400" algn="just">
              <a:lnSpc>
                <a:spcPts val="3200"/>
              </a:lnSpc>
              <a:buFont typeface="Wingdings" pitchFamily="2" charset="2"/>
              <a:buChar char="q"/>
            </a:pPr>
            <a:r>
              <a:rPr lang="es-MX" sz="2800" dirty="0"/>
              <a:t>E</a:t>
            </a:r>
            <a:r>
              <a:rPr lang="es-MX" sz="2800" dirty="0" smtClean="0"/>
              <a:t>volución no favorable  de la pandemia en diferentes regiones del país</a:t>
            </a:r>
            <a:r>
              <a:rPr lang="es-MX" sz="2800" dirty="0"/>
              <a:t>. </a:t>
            </a:r>
            <a:endParaRPr lang="es-MX" sz="2800" dirty="0" smtClean="0"/>
          </a:p>
          <a:p>
            <a:pPr marL="533400" indent="-533400" algn="just">
              <a:lnSpc>
                <a:spcPts val="3200"/>
              </a:lnSpc>
              <a:buFont typeface="Wingdings" pitchFamily="2" charset="2"/>
              <a:buChar char="q"/>
            </a:pPr>
            <a:r>
              <a:rPr lang="es-MX" sz="2800" dirty="0" smtClean="0"/>
              <a:t>Evitar </a:t>
            </a:r>
            <a:r>
              <a:rPr lang="es-MX" sz="2800" dirty="0"/>
              <a:t>hacinamiento en áreas docentes, unidades docentes  y residencias.</a:t>
            </a:r>
          </a:p>
          <a:p>
            <a:pPr marL="533400" indent="-533400" algn="just">
              <a:lnSpc>
                <a:spcPts val="3200"/>
              </a:lnSpc>
              <a:buFont typeface="Wingdings" pitchFamily="2" charset="2"/>
              <a:buChar char="q"/>
            </a:pPr>
            <a:r>
              <a:rPr lang="es-MX" sz="2800" dirty="0" smtClean="0"/>
              <a:t>Necesidad de limitar la  movilidad interprovincial e intermunicipal. </a:t>
            </a:r>
          </a:p>
          <a:p>
            <a:pPr marL="533400" indent="-533400" algn="just">
              <a:lnSpc>
                <a:spcPts val="3200"/>
              </a:lnSpc>
              <a:buFont typeface="Wingdings" pitchFamily="2" charset="2"/>
              <a:buChar char="q"/>
            </a:pPr>
            <a:r>
              <a:rPr lang="es-MX" sz="2800" dirty="0" smtClean="0"/>
              <a:t>Necesidad de reducir la movilidad de estudiantes en la residencia estudiantil y las áreas docentes.</a:t>
            </a:r>
          </a:p>
          <a:p>
            <a:pPr marL="533400" indent="-533400" algn="just">
              <a:lnSpc>
                <a:spcPts val="3200"/>
              </a:lnSpc>
              <a:buFont typeface="Wingdings" pitchFamily="2" charset="2"/>
              <a:buChar char="q"/>
            </a:pPr>
            <a:r>
              <a:rPr lang="es-MX" sz="2800" dirty="0" smtClean="0"/>
              <a:t>Posibilidad de la vacuna posterior al inicio del año 2021.</a:t>
            </a:r>
          </a:p>
          <a:p>
            <a:pPr marL="533400" indent="-533400" algn="just">
              <a:lnSpc>
                <a:spcPts val="3200"/>
              </a:lnSpc>
              <a:buFont typeface="Wingdings" pitchFamily="2" charset="2"/>
              <a:buChar char="q"/>
            </a:pPr>
            <a:r>
              <a:rPr lang="es-MX" sz="2800" b="1" dirty="0" smtClean="0">
                <a:solidFill>
                  <a:srgbClr val="FF0000"/>
                </a:solidFill>
              </a:rPr>
              <a:t>Necesidad de </a:t>
            </a:r>
            <a:r>
              <a:rPr lang="es-MX" sz="3200" b="1" u="sng" dirty="0" smtClean="0">
                <a:solidFill>
                  <a:srgbClr val="FF0000"/>
                </a:solidFill>
              </a:rPr>
              <a:t>asegurar el inicio y cierre </a:t>
            </a:r>
            <a:r>
              <a:rPr lang="es-MX" sz="2800" b="1" dirty="0" smtClean="0">
                <a:solidFill>
                  <a:srgbClr val="FF0000"/>
                </a:solidFill>
              </a:rPr>
              <a:t>de los procesos correspondientes a cada período lectivo.</a:t>
            </a:r>
            <a:endParaRPr lang="es-ES" sz="2800" dirty="0">
              <a:solidFill>
                <a:srgbClr val="FF0000"/>
              </a:solidFill>
            </a:endParaRPr>
          </a:p>
        </p:txBody>
      </p:sp>
      <p:sp>
        <p:nvSpPr>
          <p:cNvPr id="4" name="3 Nube"/>
          <p:cNvSpPr/>
          <p:nvPr/>
        </p:nvSpPr>
        <p:spPr>
          <a:xfrm>
            <a:off x="2000232" y="214290"/>
            <a:ext cx="5572164" cy="107157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2900"/>
              </a:lnSpc>
            </a:pPr>
            <a:r>
              <a:rPr lang="es-ES" sz="2800" b="1" dirty="0" smtClean="0"/>
              <a:t>Calendario académico</a:t>
            </a:r>
          </a:p>
          <a:p>
            <a:pPr algn="ctr">
              <a:lnSpc>
                <a:spcPts val="2900"/>
              </a:lnSpc>
            </a:pPr>
            <a:r>
              <a:rPr lang="es-ES" sz="2800" b="1" dirty="0" smtClean="0"/>
              <a:t>Ajustes</a:t>
            </a:r>
            <a:endParaRPr lang="es-ES" sz="2800" dirty="0"/>
          </a:p>
        </p:txBody>
      </p:sp>
    </p:spTree>
    <p:extLst>
      <p:ext uri="{BB962C8B-B14F-4D97-AF65-F5344CB8AC3E}">
        <p14:creationId xmlns:p14="http://schemas.microsoft.com/office/powerpoint/2010/main" val="180860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018949"/>
              </p:ext>
            </p:extLst>
          </p:nvPr>
        </p:nvGraphicFramePr>
        <p:xfrm>
          <a:off x="428596" y="1142984"/>
          <a:ext cx="8501064" cy="48799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33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4290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0384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038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4290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8195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32560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12661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379370"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>
                          <a:solidFill>
                            <a:schemeClr val="tx1"/>
                          </a:solidFill>
                          <a:effectLst/>
                        </a:rPr>
                        <a:t>Período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>
                          <a:solidFill>
                            <a:schemeClr val="tx1"/>
                          </a:solidFill>
                          <a:effectLst/>
                        </a:rPr>
                        <a:t>Total </a:t>
                      </a:r>
                      <a:endParaRPr lang="es-ES_tradnl" sz="20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 smtClean="0">
                          <a:solidFill>
                            <a:schemeClr val="tx1"/>
                          </a:solidFill>
                          <a:effectLst/>
                        </a:rPr>
                        <a:t>de </a:t>
                      </a:r>
                      <a:r>
                        <a:rPr lang="es-ES_tradnl" sz="2000" dirty="0">
                          <a:solidFill>
                            <a:schemeClr val="tx1"/>
                          </a:solidFill>
                          <a:effectLst/>
                        </a:rPr>
                        <a:t>semanas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 smtClean="0">
                          <a:solidFill>
                            <a:schemeClr val="tx1"/>
                          </a:solidFill>
                          <a:effectLst/>
                        </a:rPr>
                        <a:t>Fechas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>
                          <a:solidFill>
                            <a:schemeClr val="tx1"/>
                          </a:solidFill>
                          <a:effectLst/>
                        </a:rPr>
                        <a:t>Total de </a:t>
                      </a:r>
                      <a:r>
                        <a:rPr lang="es-ES_tradnl" sz="2000" dirty="0" smtClean="0">
                          <a:solidFill>
                            <a:schemeClr val="tx1"/>
                          </a:solidFill>
                          <a:effectLst/>
                        </a:rPr>
                        <a:t>semanas 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3027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</a:rPr>
                        <a:t>Inicio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</a:rPr>
                        <a:t>Cierre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</a:rPr>
                        <a:t>Docencia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</a:rPr>
                        <a:t>Exámenes ordinarios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dirty="0">
                          <a:solidFill>
                            <a:schemeClr val="tx1"/>
                          </a:solidFill>
                          <a:effectLst/>
                        </a:rPr>
                        <a:t>Exámenes </a:t>
                      </a:r>
                      <a:r>
                        <a:rPr lang="es-ES_tradnl" sz="1600" dirty="0" smtClean="0">
                          <a:solidFill>
                            <a:schemeClr val="tx1"/>
                          </a:solidFill>
                          <a:effectLst/>
                        </a:rPr>
                        <a:t>extra-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1600" dirty="0" smtClean="0">
                          <a:solidFill>
                            <a:schemeClr val="tx1"/>
                          </a:solidFill>
                          <a:effectLst/>
                        </a:rPr>
                        <a:t>ordinarios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effectLst/>
                        </a:rPr>
                        <a:t>Exámenes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effectLst/>
                        </a:rPr>
                        <a:t>extraord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</a:rPr>
                        <a:t>. de fin de 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effectLst/>
                        </a:rPr>
                        <a:t>curso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71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800" b="1" dirty="0"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800" b="1" dirty="0" smtClean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400" b="1" dirty="0">
                          <a:solidFill>
                            <a:schemeClr val="tx1"/>
                          </a:solidFill>
                          <a:effectLst/>
                        </a:rPr>
                        <a:t>01/09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400" b="1" dirty="0" smtClean="0">
                          <a:solidFill>
                            <a:schemeClr val="tx1"/>
                          </a:solidFill>
                          <a:effectLst/>
                        </a:rPr>
                        <a:t>28/11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400" b="1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400" b="1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40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es-ES_tradnl" sz="2400" dirty="0" smtClean="0">
                          <a:solidFill>
                            <a:schemeClr val="tx1"/>
                          </a:solidFill>
                          <a:effectLst/>
                        </a:rPr>
                        <a:t> 1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504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800" b="1" dirty="0">
                          <a:solidFill>
                            <a:schemeClr val="tx1"/>
                          </a:solidFill>
                          <a:effectLst/>
                        </a:rPr>
                        <a:t>II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800" b="1" dirty="0" smtClean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 smtClean="0">
                          <a:solidFill>
                            <a:schemeClr val="tx1"/>
                          </a:solidFill>
                          <a:effectLst/>
                        </a:rPr>
                        <a:t>30/11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 smtClean="0">
                          <a:solidFill>
                            <a:schemeClr val="tx1"/>
                          </a:solidFill>
                          <a:effectLst/>
                        </a:rPr>
                        <a:t>27/03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400" b="1" dirty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400" b="1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400" b="1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068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800" b="1" dirty="0">
                          <a:solidFill>
                            <a:schemeClr val="tx1"/>
                          </a:solidFill>
                          <a:effectLst/>
                        </a:rPr>
                        <a:t>III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800" b="1" dirty="0" smtClean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 smtClean="0">
                          <a:solidFill>
                            <a:schemeClr val="tx1"/>
                          </a:solidFill>
                          <a:effectLst/>
                        </a:rPr>
                        <a:t>29/03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>
                          <a:solidFill>
                            <a:schemeClr val="tx1"/>
                          </a:solidFill>
                          <a:effectLst/>
                        </a:rPr>
                        <a:t>18/07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400" b="1" dirty="0" smtClean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400" b="1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400" b="1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9340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>
                          <a:solidFill>
                            <a:schemeClr val="tx1"/>
                          </a:solidFill>
                          <a:effectLst/>
                        </a:rPr>
                        <a:t>Receso docente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>
                          <a:solidFill>
                            <a:schemeClr val="tx1"/>
                          </a:solidFill>
                          <a:effectLst/>
                        </a:rPr>
                        <a:t>28/12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>
                          <a:solidFill>
                            <a:schemeClr val="tx1"/>
                          </a:solidFill>
                          <a:effectLst/>
                        </a:rPr>
                        <a:t>02/01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lvl="1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s-ES_tradnl" sz="2000" dirty="0" smtClean="0">
                          <a:solidFill>
                            <a:schemeClr val="tx1"/>
                          </a:solidFill>
                          <a:effectLst/>
                        </a:rPr>
                        <a:t>Semana Triunfo de la Revolución</a:t>
                      </a:r>
                      <a:r>
                        <a:rPr lang="es-ES_tradnl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2855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>
                          <a:solidFill>
                            <a:schemeClr val="tx1"/>
                          </a:solidFill>
                          <a:effectLst/>
                        </a:rPr>
                        <a:t>Receso docente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000">
                          <a:solidFill>
                            <a:schemeClr val="tx1"/>
                          </a:solidFill>
                          <a:effectLst/>
                        </a:rPr>
                        <a:t>12/04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>
                          <a:solidFill>
                            <a:schemeClr val="tx1"/>
                          </a:solidFill>
                          <a:effectLst/>
                        </a:rPr>
                        <a:t>17/04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lvl="1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s-ES_tradnl" sz="2000" dirty="0" smtClean="0">
                          <a:solidFill>
                            <a:schemeClr val="tx1"/>
                          </a:solidFill>
                          <a:effectLst/>
                        </a:rPr>
                        <a:t>Semana Victoria de Girón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411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>
                          <a:solidFill>
                            <a:schemeClr val="tx1"/>
                          </a:solidFill>
                          <a:effectLst/>
                        </a:rPr>
                        <a:t>Reserva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>
                          <a:solidFill>
                            <a:schemeClr val="tx1"/>
                          </a:solidFill>
                          <a:effectLst/>
                        </a:rPr>
                        <a:t>20/07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>
                          <a:solidFill>
                            <a:schemeClr val="tx1"/>
                          </a:solidFill>
                          <a:effectLst/>
                        </a:rPr>
                        <a:t>24/07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lvl="1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_tradnl" sz="2000" dirty="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  <a:r>
                        <a:rPr lang="es-ES_tradnl" sz="2000" dirty="0" smtClean="0">
                          <a:solidFill>
                            <a:schemeClr val="tx1"/>
                          </a:solidFill>
                          <a:effectLst/>
                        </a:rPr>
                        <a:t>Cierre del curso académico</a:t>
                      </a:r>
                      <a:r>
                        <a:rPr lang="es-MX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1" name="CuadroTexto 3"/>
          <p:cNvSpPr txBox="1"/>
          <p:nvPr/>
        </p:nvSpPr>
        <p:spPr>
          <a:xfrm>
            <a:off x="3131840" y="214290"/>
            <a:ext cx="5688632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_tradnl" sz="3200" b="1" dirty="0" smtClean="0"/>
              <a:t> </a:t>
            </a:r>
            <a:r>
              <a:rPr lang="es-ES_tradnl" sz="3200" b="1" dirty="0"/>
              <a:t>Calendario académico </a:t>
            </a:r>
            <a:r>
              <a:rPr lang="es-ES_tradnl" sz="3200" b="1" u="sng" dirty="0">
                <a:solidFill>
                  <a:srgbClr val="002060"/>
                </a:solidFill>
              </a:rPr>
              <a:t>ajustado</a:t>
            </a:r>
            <a:endParaRPr lang="es-ES_tradnl" sz="3200" u="sng" dirty="0">
              <a:solidFill>
                <a:srgbClr val="002060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 rot="20576015">
            <a:off x="-995" y="506678"/>
            <a:ext cx="305423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 </a:t>
            </a:r>
            <a:r>
              <a:rPr lang="es-E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 septiembre</a:t>
            </a:r>
            <a:endParaRPr lang="es-E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7" name="6 Grupo"/>
          <p:cNvGrpSpPr/>
          <p:nvPr/>
        </p:nvGrpSpPr>
        <p:grpSpPr>
          <a:xfrm>
            <a:off x="323528" y="2996952"/>
            <a:ext cx="8712968" cy="3024336"/>
            <a:chOff x="323528" y="2996952"/>
            <a:chExt cx="8712968" cy="3024336"/>
          </a:xfrm>
        </p:grpSpPr>
        <p:sp>
          <p:nvSpPr>
            <p:cNvPr id="3" name="2 Rectángulo redondeado"/>
            <p:cNvSpPr/>
            <p:nvPr/>
          </p:nvSpPr>
          <p:spPr>
            <a:xfrm>
              <a:off x="323528" y="2996952"/>
              <a:ext cx="8712968" cy="302433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4000" b="1" dirty="0" smtClean="0">
                  <a:solidFill>
                    <a:srgbClr val="FFFF00"/>
                  </a:solidFill>
                </a:rPr>
                <a:t>           Nuevo calendario para 2021</a:t>
              </a:r>
              <a:endParaRPr lang="es-ES" sz="4000" b="1" dirty="0">
                <a:solidFill>
                  <a:srgbClr val="FFFF00"/>
                </a:solidFill>
              </a:endParaRPr>
            </a:p>
          </p:txBody>
        </p:sp>
        <p:pic>
          <p:nvPicPr>
            <p:cNvPr id="6" name="Picture 3" descr="HOMBRE PREOCUPADO PENSATIVO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57158" y="3500438"/>
              <a:ext cx="1750992" cy="2063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06921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961115"/>
              </p:ext>
            </p:extLst>
          </p:nvPr>
        </p:nvGraphicFramePr>
        <p:xfrm>
          <a:off x="251520" y="188640"/>
          <a:ext cx="8568951" cy="65897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2349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1281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marL="40005" indent="-40005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 err="1">
                          <a:solidFill>
                            <a:schemeClr val="tx1"/>
                          </a:solidFill>
                          <a:effectLst/>
                        </a:rPr>
                        <a:t>Semana</a:t>
                      </a:r>
                      <a:endParaRPr lang="es-E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 err="1">
                          <a:solidFill>
                            <a:schemeClr val="tx1"/>
                          </a:solidFill>
                          <a:effectLst/>
                        </a:rPr>
                        <a:t>Mes</a:t>
                      </a:r>
                      <a:endParaRPr lang="es-E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 err="1">
                          <a:solidFill>
                            <a:schemeClr val="tx1"/>
                          </a:solidFill>
                          <a:effectLst/>
                        </a:rPr>
                        <a:t>Actividad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</a:rPr>
                        <a:t> a </a:t>
                      </a:r>
                      <a:r>
                        <a:rPr lang="en-US" sz="2000" b="1" kern="1200" dirty="0" err="1">
                          <a:solidFill>
                            <a:schemeClr val="tx1"/>
                          </a:solidFill>
                          <a:effectLst/>
                        </a:rPr>
                        <a:t>realizar</a:t>
                      </a:r>
                      <a:endParaRPr lang="es-E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>
                          <a:solidFill>
                            <a:schemeClr val="tx1"/>
                          </a:solidFill>
                          <a:effectLst/>
                        </a:rPr>
                        <a:t>Grupos de carreras</a:t>
                      </a:r>
                      <a:endParaRPr lang="es-ES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35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s-ES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</a:rPr>
                        <a:t>1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– 5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  <a:effectLst/>
                        </a:rPr>
                        <a:t>septiembre</a:t>
                      </a:r>
                      <a:endParaRPr lang="es-E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CLASES</a:t>
                      </a:r>
                      <a:endParaRPr lang="es-ES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GRUPOS       1 </a:t>
                      </a:r>
                      <a:endParaRPr lang="es-ES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CLASES GRUPO 3</a:t>
                      </a:r>
                      <a:endParaRPr lang="es-E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35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s-ES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7 – 12    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</a:rPr>
                        <a:t>septiembre</a:t>
                      </a:r>
                      <a:endParaRPr lang="es-E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35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s-ES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14 – 19  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</a:rPr>
                        <a:t>septiembre</a:t>
                      </a:r>
                      <a:endParaRPr lang="es-E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35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s-ES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21 – 26  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</a:rPr>
                        <a:t>septiembre</a:t>
                      </a:r>
                      <a:endParaRPr lang="es-E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35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s-ES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28 – 3    </a:t>
                      </a:r>
                      <a:r>
                        <a:rPr lang="en-US" sz="2000" b="1" dirty="0" err="1" smtClean="0">
                          <a:solidFill>
                            <a:schemeClr val="tx1"/>
                          </a:solidFill>
                          <a:effectLst/>
                        </a:rPr>
                        <a:t>sept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</a:rPr>
                        <a:t>/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</a:rPr>
                        <a:t>octubre</a:t>
                      </a:r>
                      <a:endParaRPr lang="es-E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</a:rPr>
                        <a:t>EXÁMENES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ORDINARIOS Y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</a:rPr>
                        <a:t>EXTRAORDINARIOS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effectLst/>
                        </a:rPr>
                        <a:t>Y</a:t>
                      </a:r>
                      <a:r>
                        <a:rPr lang="en-US" sz="2000" b="1" baseline="0" dirty="0" smtClean="0">
                          <a:solidFill>
                            <a:srgbClr val="FF0000"/>
                          </a:solidFill>
                          <a:effectLst/>
                        </a:rPr>
                        <a:t> DE FIN DE CURSO</a:t>
                      </a:r>
                      <a:endParaRPr lang="es-ES" sz="2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GRUPO     1</a:t>
                      </a:r>
                      <a:endParaRPr lang="es-E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31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s-ES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5 – 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</a:rPr>
                        <a:t>10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   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</a:rPr>
                        <a:t>octubre</a:t>
                      </a:r>
                      <a:endParaRPr lang="es-E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35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s-ES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FFC000"/>
                          </a:solidFill>
                          <a:effectLst/>
                        </a:rPr>
                        <a:t>12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-17   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</a:rPr>
                        <a:t>octubre</a:t>
                      </a:r>
                      <a:endParaRPr lang="es-E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CLASES</a:t>
                      </a:r>
                      <a:endParaRPr lang="es-E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GRUPOS       2 </a:t>
                      </a:r>
                      <a:endParaRPr lang="es-E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135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s-ES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19 – 24 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</a:rPr>
                        <a:t>octubre</a:t>
                      </a:r>
                      <a:endParaRPr lang="es-E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135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s-ES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26 – 31 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</a:rPr>
                        <a:t>octubre</a:t>
                      </a:r>
                      <a:endParaRPr lang="es-E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EXÁMENES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</a:rPr>
                        <a:t>ORD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Y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</a:rPr>
                        <a:t>EXTRA</a:t>
                      </a:r>
                      <a:endParaRPr lang="es-E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015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s-ES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2 –</a:t>
                      </a:r>
                      <a:r>
                        <a:rPr lang="en-US" sz="2800" b="1" dirty="0">
                          <a:solidFill>
                            <a:srgbClr val="FFC000"/>
                          </a:solidFill>
                          <a:effectLst/>
                        </a:rPr>
                        <a:t> 7     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</a:rPr>
                        <a:t>noviembre</a:t>
                      </a:r>
                      <a:endParaRPr lang="es-E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135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es-ES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9 – 14    noviembre</a:t>
                      </a:r>
                      <a:endParaRPr lang="es-ES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</a:rPr>
                        <a:t>EXÁMENES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ORDINARIOS Y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</a:rPr>
                        <a:t>EXTRAORDINARIOS</a:t>
                      </a:r>
                    </a:p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effectLst/>
                        </a:rPr>
                        <a:t>Y</a:t>
                      </a:r>
                      <a:r>
                        <a:rPr lang="en-US" sz="2000" b="1" baseline="0" dirty="0" smtClean="0">
                          <a:solidFill>
                            <a:srgbClr val="FF0000"/>
                          </a:solidFill>
                          <a:effectLst/>
                        </a:rPr>
                        <a:t> DE FIN DE CURSO</a:t>
                      </a:r>
                      <a:endParaRPr lang="es-E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GRUPO     2</a:t>
                      </a:r>
                      <a:endParaRPr lang="es-E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sz="20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en-US" sz="4000" b="1" dirty="0" smtClean="0">
                          <a:solidFill>
                            <a:srgbClr val="FF0000"/>
                          </a:solidFill>
                          <a:effectLst/>
                        </a:rPr>
                        <a:t>CPE</a:t>
                      </a:r>
                      <a:r>
                        <a:rPr lang="en-US" sz="4000" b="1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s-ES" sz="40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331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es-ES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16 – </a:t>
                      </a:r>
                      <a:r>
                        <a:rPr lang="en-US" sz="2800" b="1" dirty="0">
                          <a:solidFill>
                            <a:srgbClr val="FFC000"/>
                          </a:solidFill>
                          <a:effectLst/>
                        </a:rPr>
                        <a:t>21 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</a:rPr>
                        <a:t>noviembre</a:t>
                      </a:r>
                      <a:endParaRPr lang="es-E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421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es-ES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23 -  28  noviembre</a:t>
                      </a:r>
                      <a:endParaRPr lang="es-ES" sz="20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2600"/>
                        </a:lnSpc>
                        <a:spcAft>
                          <a:spcPts val="0"/>
                        </a:spcAft>
                      </a:pPr>
                      <a:r>
                        <a:rPr lang="es-ES" sz="2000" b="1" kern="1200" dirty="0">
                          <a:solidFill>
                            <a:schemeClr val="tx1"/>
                          </a:solidFill>
                          <a:effectLst/>
                        </a:rPr>
                        <a:t>Exámenes  extraordinarios  de fin de </a:t>
                      </a:r>
                      <a:r>
                        <a:rPr lang="es-ES" sz="2000" b="1" kern="1200" dirty="0" smtClean="0">
                          <a:solidFill>
                            <a:schemeClr val="tx1"/>
                          </a:solidFill>
                          <a:effectLst/>
                        </a:rPr>
                        <a:t>curso</a:t>
                      </a:r>
                      <a:r>
                        <a:rPr lang="es-ES" sz="2000" b="1" kern="1200" baseline="0" dirty="0" smtClean="0">
                          <a:solidFill>
                            <a:schemeClr val="tx1"/>
                          </a:solidFill>
                          <a:effectLst/>
                        </a:rPr>
                        <a:t> CPE y    GRUPO 2</a:t>
                      </a:r>
                      <a:endParaRPr lang="es-ES" sz="24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890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82588" y="836712"/>
            <a:ext cx="8712968" cy="5837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indent="-266700" algn="just">
              <a:lnSpc>
                <a:spcPts val="3200"/>
              </a:lnSpc>
              <a:buFont typeface="Arial" pitchFamily="34" charset="0"/>
              <a:buChar char="•"/>
            </a:pPr>
            <a:r>
              <a:rPr lang="es-MX" sz="3200" b="1" dirty="0" smtClean="0"/>
              <a:t>Elevar la </a:t>
            </a:r>
            <a:r>
              <a:rPr lang="es-MX" sz="3200" b="1" dirty="0" smtClean="0">
                <a:solidFill>
                  <a:srgbClr val="FF0000"/>
                </a:solidFill>
              </a:rPr>
              <a:t>exigencia de los jefes de departamentos </a:t>
            </a:r>
            <a:r>
              <a:rPr lang="es-MX" sz="3200" b="1" dirty="0" smtClean="0"/>
              <a:t>en el acompañamiento a los coordinadores de carreras y de programas de ciclo corto EN LOS NUEVOS AJUSTES.</a:t>
            </a:r>
          </a:p>
          <a:p>
            <a:pPr marL="266700" indent="-266700" algn="just">
              <a:lnSpc>
                <a:spcPts val="3200"/>
              </a:lnSpc>
              <a:buFont typeface="Arial" pitchFamily="34" charset="0"/>
              <a:buChar char="•"/>
            </a:pPr>
            <a:r>
              <a:rPr lang="es-MX" sz="3200" b="1" dirty="0" smtClean="0"/>
              <a:t>El proceso docente del CD lo desarrollaremos a partir de las  </a:t>
            </a:r>
            <a:r>
              <a:rPr lang="es-MX" sz="3200" b="1" dirty="0" smtClean="0">
                <a:solidFill>
                  <a:srgbClr val="FF0000"/>
                </a:solidFill>
              </a:rPr>
              <a:t>adecuaciones curriculares realizadas según la malla curricular aprobada</a:t>
            </a:r>
            <a:r>
              <a:rPr lang="es-MX" sz="3200" b="1" dirty="0" smtClean="0"/>
              <a:t>. </a:t>
            </a:r>
          </a:p>
          <a:p>
            <a:pPr marL="266700" indent="-266700" algn="just">
              <a:lnSpc>
                <a:spcPts val="3200"/>
              </a:lnSpc>
              <a:buFont typeface="Arial" pitchFamily="34" charset="0"/>
              <a:buChar char="•"/>
            </a:pPr>
            <a:r>
              <a:rPr lang="es-MX" sz="3200" b="1" dirty="0" smtClean="0"/>
              <a:t>Cada carrera coordinará con los  CUM la atención a los estudiantes del curso diurno en la no presencialidad.</a:t>
            </a:r>
          </a:p>
          <a:p>
            <a:pPr marL="266700" indent="-266700" algn="just">
              <a:lnSpc>
                <a:spcPts val="3200"/>
              </a:lnSpc>
              <a:buFont typeface="Arial" pitchFamily="34" charset="0"/>
              <a:buChar char="•"/>
            </a:pPr>
            <a:r>
              <a:rPr lang="es-MX" sz="3200" b="1" dirty="0" smtClean="0"/>
              <a:t>El CPE se mantiene igual en la sede central y centros universitarios municipales (13 semanas). </a:t>
            </a:r>
          </a:p>
          <a:p>
            <a:pPr marL="266700" indent="-266700" algn="just">
              <a:lnSpc>
                <a:spcPts val="3200"/>
              </a:lnSpc>
              <a:buFont typeface="Arial" pitchFamily="34" charset="0"/>
              <a:buChar char="•"/>
            </a:pPr>
            <a:r>
              <a:rPr lang="es-MX" sz="3200" b="1" dirty="0" smtClean="0"/>
              <a:t>El </a:t>
            </a:r>
            <a:r>
              <a:rPr lang="es-MX" sz="3200" b="1" dirty="0" smtClean="0">
                <a:solidFill>
                  <a:srgbClr val="FF0000"/>
                </a:solidFill>
              </a:rPr>
              <a:t>fondo de tiempo </a:t>
            </a:r>
            <a:r>
              <a:rPr lang="es-MX" sz="3200" b="1" dirty="0" smtClean="0"/>
              <a:t>en su distribución  incluye las   actividades presenciales y no presenciales.</a:t>
            </a:r>
          </a:p>
        </p:txBody>
      </p:sp>
      <p:sp>
        <p:nvSpPr>
          <p:cNvPr id="3" name="2 Rectángulo"/>
          <p:cNvSpPr/>
          <p:nvPr/>
        </p:nvSpPr>
        <p:spPr>
          <a:xfrm>
            <a:off x="2392554" y="44624"/>
            <a:ext cx="42930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Nuevo calendario</a:t>
            </a:r>
            <a:endParaRPr lang="es-ES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790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731</TotalTime>
  <Words>2951</Words>
  <Application>Microsoft Office PowerPoint</Application>
  <PresentationFormat>Presentación en pantalla (4:3)</PresentationFormat>
  <Paragraphs>536</Paragraphs>
  <Slides>34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34</vt:i4>
      </vt:variant>
    </vt:vector>
  </HeadingPairs>
  <TitlesOfParts>
    <vt:vector size="35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Pensar como país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Vicer-D</dc:creator>
  <cp:lastModifiedBy>Maribel Ferrer</cp:lastModifiedBy>
  <cp:revision>60</cp:revision>
  <dcterms:created xsi:type="dcterms:W3CDTF">2020-09-17T14:26:27Z</dcterms:created>
  <dcterms:modified xsi:type="dcterms:W3CDTF">2020-10-02T11:57:31Z</dcterms:modified>
</cp:coreProperties>
</file>